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rawing1.xml" ContentType="application/vnd.ms-office.drawingml.diagramDrawing+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comments/comment1.xml" ContentType="application/vnd.openxmlformats-officedocument.presentationml.comments+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p14="http://schemas.microsoft.com/office/powerpoint/2010/main" xmlns:r="http://schemas.openxmlformats.org/officeDocument/2006/relationships" xmlns:a="http://schemas.openxmlformats.org/drawingml/2006/main">
  <p:sldMasterIdLst>
    <p:sldMasterId id="2147483648" r:id="rId5"/>
  </p:sldMasterIdLst>
  <p:sldIdLst>
    <p:sldId id="256" r:id="rId6"/>
    <p:sldId id="257" r:id="rId7"/>
    <p:sldId id="286" r:id="rId8"/>
    <p:sldId id="266" r:id="rId9"/>
    <p:sldId id="267" r:id="rId10"/>
    <p:sldId id="268" r:id="rId11"/>
    <p:sldId id="334" r:id="rId12"/>
    <p:sldId id="287" r:id="rId13"/>
    <p:sldId id="269" r:id="rId14"/>
    <p:sldId id="271" r:id="rId15"/>
    <p:sldId id="272" r:id="rId16"/>
    <p:sldId id="274" r:id="rId17"/>
    <p:sldId id="275" r:id="rId18"/>
    <p:sldId id="273" r:id="rId19"/>
    <p:sldId id="276" r:id="rId20"/>
    <p:sldId id="277" r:id="rId21"/>
    <p:sldId id="278" r:id="rId22"/>
    <p:sldId id="279" r:id="rId23"/>
    <p:sldId id="280" r:id="rId24"/>
    <p:sldId id="319" r:id="rId25"/>
    <p:sldId id="317" r:id="rId26"/>
    <p:sldId id="265" r:id="rId27"/>
    <p:sldId id="284" r:id="rId28"/>
    <p:sldId id="285" r:id="rId29"/>
    <p:sldId id="333" r:id="rId30"/>
    <p:sldId id="327" r:id="rId31"/>
    <p:sldId id="320" r:id="rId32"/>
    <p:sldId id="318" r:id="rId33"/>
    <p:sldId id="321" r:id="rId34"/>
    <p:sldId id="322" r:id="rId35"/>
    <p:sldId id="323" r:id="rId36"/>
    <p:sldId id="324" r:id="rId37"/>
    <p:sldId id="325" r:id="rId38"/>
    <p:sldId id="329" r:id="rId39"/>
    <p:sldId id="328" r:id="rId40"/>
    <p:sldId id="332" r:id="rId41"/>
    <p:sldId id="330" r:id="rId42"/>
    <p:sldId id="331" r:id="rId43"/>
    <p:sldId id="326" r:id="rId44"/>
  </p:sldIdLst>
  <p:sldSz cx="9144000" cy="6858000"/>
  <p:notesSz cx="6858000" cy="9144000"/>
  <p:defaultTextStyle>
    <a:lvl1pPr marL="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9pPr>
  </p:defaultTextStyle>
</p:presentation>
</file>

<file path=ppt/commentAuthors.xml><?xml version="1.0" encoding="utf-8"?>
<p:cmAuthorLst xmlns:p="http://schemas.openxmlformats.org/presentationml/2006/main" xmlns:p14="http://schemas.microsoft.com/office/powerpoint/2010/main" xmlns:r="http://schemas.openxmlformats.org/officeDocument/2006/relationships" xmlns:a="http://schemas.openxmlformats.org/drawingml/2006/main">
  <p:cmAuthor id="0" name="Ivan Mihajllovic" initials="IM" lastIdx="1" clrIdx="0"/>
</p:cmAuthorLst>
</file>

<file path=ppt/presProps.xml><?xml version="1.0" encoding="utf-8"?>
<p:presentationPr xmlns:p="http://schemas.openxmlformats.org/presentationml/2006/main" xmlns:p14="http://schemas.microsoft.com/office/powerpoint/2010/main" xmlns:r="http://schemas.openxmlformats.org/officeDocument/2006/relationships" xmlns:a="http://schemas.openxmlformats.org/drawingml/2006/main">
  <p:showPr showNarration="1">
    <p:penClr>
      <a:srgbClr val="0000FF"/>
    </p:penClr>
  </p:showPr>
  <p:extLst>
    <p:ext uri="smNativeData">
      <pr:smAppRevision xmlns:pr="smNativeData" dt="1650640006" val="933" revOS="4"/>
      <pr:smFileRevision xmlns:pr="smNativeData" dt="1650640006" val="0"/>
      <pr:guideOptions xmlns:pr="smNativeData" dt="1650640006" snapToGrid="1" snapToBorder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p14="http://schemas.microsoft.com/office/powerpoint/2010/main" xmlns:r="http://schemas.openxmlformats.org/officeDocument/2006/relationships" xmlns:a="http://schemas.openxmlformats.org/drawingml/2006/main">
  <p:slideViewPr>
    <p:cSldViewPr>
      <p:cViewPr varScale="1">
        <p:scale>
          <a:sx n="78" d="100"/>
          <a:sy n="78" d="100"/>
        </p:scale>
        <p:origin x="360" y="207"/>
      </p:cViewPr>
      <p:guideLst x="0" y="0">
        <p:guide orient="horz" pos="2160"/>
        <p:guide pos="2880"/>
      </p:guideLst>
    </p:cSldViewPr>
  </p:slideViewPr>
  <p:outlineViewPr>
    <p:cViewPr>
      <p:scale>
        <a:sx n="33" d="100"/>
        <a:sy n="33" d="100"/>
      </p:scale>
      <p:origin x="0" y="0"/>
    </p:cViewPr>
  </p:outlineViewPr>
  <p:sorterViewPr>
    <p:cViewPr>
      <p:scale>
        <a:sx n="19" d="100"/>
        <a:sy n="19" d="100"/>
      </p:scale>
      <p:origin x="0" y="0"/>
    </p:cViewPr>
  </p:sorterViewPr>
  <p:notesViewPr>
    <p:cSldViewPr>
      <p:cViewPr>
        <p:scale>
          <a:sx n="78" d="100"/>
          <a:sy n="78" d="100"/>
        </p:scale>
        <p:origin x="360" y="207"/>
      </p:cViewPr>
    </p:cSldViewPr>
  </p:notesViewPr>
  <p:gridSpacing cx="71755" cy="71755"/>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4-13T19:28:12" idx="1">
    <p:pos x="0" y="0"/>
    <p:text>Connected to account: imihajlovic73@gmail.com</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D65FC-039F-475C-8027-97DC42DAD28E}" type="doc">
      <dgm:prSet loTypeId="urn:microsoft.com/office/officeart/2005/8/layout/arrow2" loCatId="process" qsTypeId="urn:microsoft.com/office/officeart/2005/8/quickstyle/simple1" qsCatId="simple" csTypeId="urn:microsoft.com/office/officeart/2005/8/colors/accent1_2" csCatId="accent1" phldr="1"/>
      <dgm:spPr/>
    </dgm:pt>
    <dgm:pt modelId="{15593EDB-A4D8-47A7-B17A-6BB78F044A46}">
      <dgm:prSet phldrT="[Text]"/>
      <dgm:spPr/>
      <dgm:t>
        <a:bodyPr/>
        <a:lstStyle/>
        <a:p>
          <a:r>
            <a:rPr lang="en-US" dirty="0" smtClean="0"/>
            <a:t>I</a:t>
          </a:r>
          <a:r>
            <a:rPr lang="en-US" b="1" dirty="0" smtClean="0"/>
            <a:t>ntroducing</a:t>
          </a:r>
          <a:r>
            <a:rPr lang="en-US" dirty="0" smtClean="0"/>
            <a:t> the </a:t>
          </a:r>
          <a:r>
            <a:rPr lang="en-US" dirty="0" smtClean="0"/>
            <a:t>Strategic Management tools</a:t>
          </a:r>
          <a:endParaRPr lang="sr-Latn-BA" dirty="0"/>
        </a:p>
      </dgm:t>
    </dgm:pt>
    <dgm:pt modelId="{445A4808-147E-4193-B13E-28CB8887465B}" type="parTrans" cxnId="{976F9889-1265-4E80-BF33-2AA9E59FF3D2}">
      <dgm:prSet/>
      <dgm:spPr/>
      <dgm:t>
        <a:bodyPr/>
        <a:lstStyle/>
        <a:p>
          <a:endParaRPr lang="sr-Latn-BA"/>
        </a:p>
      </dgm:t>
    </dgm:pt>
    <dgm:pt modelId="{9146B9F4-DFF1-4419-9A4A-0B34F98F8F2C}" type="sibTrans" cxnId="{976F9889-1265-4E80-BF33-2AA9E59FF3D2}">
      <dgm:prSet/>
      <dgm:spPr/>
      <dgm:t>
        <a:bodyPr/>
        <a:lstStyle/>
        <a:p>
          <a:endParaRPr lang="sr-Latn-BA"/>
        </a:p>
      </dgm:t>
    </dgm:pt>
    <dgm:pt modelId="{A009F48D-7BED-4C2F-BDBE-CB04266B1DF0}">
      <dgm:prSet phldrT="[Text]"/>
      <dgm:spPr/>
      <dgm:t>
        <a:bodyPr/>
        <a:lstStyle/>
        <a:p>
          <a:r>
            <a:rPr lang="en-US" dirty="0" smtClean="0"/>
            <a:t>Basic concept of </a:t>
          </a:r>
          <a:r>
            <a:rPr lang="en-US" b="1" dirty="0" smtClean="0"/>
            <a:t>CSR</a:t>
          </a:r>
          <a:r>
            <a:rPr lang="en-US" dirty="0" smtClean="0"/>
            <a:t> and 5 important dimensions</a:t>
          </a:r>
          <a:endParaRPr lang="sr-Latn-BA" dirty="0"/>
        </a:p>
      </dgm:t>
    </dgm:pt>
    <dgm:pt modelId="{44DA8AB1-BEFA-49B9-8AF9-A8225BB4DCE4}" type="parTrans" cxnId="{46B69611-66CC-4D5D-8B87-FF6FF0CE1186}">
      <dgm:prSet/>
      <dgm:spPr/>
      <dgm:t>
        <a:bodyPr/>
        <a:lstStyle/>
        <a:p>
          <a:endParaRPr lang="sr-Latn-BA"/>
        </a:p>
      </dgm:t>
    </dgm:pt>
    <dgm:pt modelId="{FEAD846C-D91C-4989-8357-2944AF967540}" type="sibTrans" cxnId="{46B69611-66CC-4D5D-8B87-FF6FF0CE1186}">
      <dgm:prSet/>
      <dgm:spPr/>
      <dgm:t>
        <a:bodyPr/>
        <a:lstStyle/>
        <a:p>
          <a:endParaRPr lang="sr-Latn-BA"/>
        </a:p>
      </dgm:t>
    </dgm:pt>
    <dgm:pt modelId="{98A92578-C356-406F-9A04-F5B6E4731D29}">
      <dgm:prSet phldrT="[Text]"/>
      <dgm:spPr/>
      <dgm:t>
        <a:bodyPr/>
        <a:lstStyle/>
        <a:p>
          <a:r>
            <a:rPr lang="en-US" b="1" dirty="0" smtClean="0"/>
            <a:t>Social entrepreneurship </a:t>
          </a:r>
          <a:r>
            <a:rPr lang="en-US" dirty="0" smtClean="0"/>
            <a:t>– basic models and examples of world practice</a:t>
          </a:r>
          <a:endParaRPr lang="sr-Latn-BA" dirty="0"/>
        </a:p>
      </dgm:t>
    </dgm:pt>
    <dgm:pt modelId="{5221298F-A390-4FC8-9643-8AAE26D7BDFA}" type="parTrans" cxnId="{A4C8828C-DA86-49B7-8143-213276020213}">
      <dgm:prSet/>
      <dgm:spPr/>
      <dgm:t>
        <a:bodyPr/>
        <a:lstStyle/>
        <a:p>
          <a:endParaRPr lang="sr-Latn-BA"/>
        </a:p>
      </dgm:t>
    </dgm:pt>
    <dgm:pt modelId="{CB8658AC-189B-46C7-8F34-90D19AB8D236}" type="sibTrans" cxnId="{A4C8828C-DA86-49B7-8143-213276020213}">
      <dgm:prSet/>
      <dgm:spPr/>
      <dgm:t>
        <a:bodyPr/>
        <a:lstStyle/>
        <a:p>
          <a:endParaRPr lang="sr-Latn-BA"/>
        </a:p>
      </dgm:t>
    </dgm:pt>
    <dgm:pt modelId="{25E20591-76C8-4AE1-836A-366194AB8F30}">
      <dgm:prSet phldrT="[Text]"/>
      <dgm:spPr/>
      <dgm:t>
        <a:bodyPr/>
        <a:lstStyle/>
        <a:p>
          <a:r>
            <a:rPr lang="en-US" b="1" dirty="0" smtClean="0"/>
            <a:t>Case Study </a:t>
          </a:r>
          <a:r>
            <a:rPr lang="en-US" dirty="0" smtClean="0"/>
            <a:t>: </a:t>
          </a:r>
          <a:r>
            <a:rPr lang="en-US" i="1" dirty="0" smtClean="0"/>
            <a:t>Using the strategic management tools in selected </a:t>
          </a:r>
          <a:r>
            <a:rPr lang="en-US" i="1" smtClean="0"/>
            <a:t>case study</a:t>
          </a:r>
          <a:endParaRPr lang="sr-Latn-BA" i="1" dirty="0"/>
        </a:p>
      </dgm:t>
    </dgm:pt>
    <dgm:pt modelId="{B99D215E-C85E-4B7F-AB8A-747B2870AA9B}" type="parTrans" cxnId="{FE56C411-8F25-46D8-9099-B62015869B76}">
      <dgm:prSet/>
      <dgm:spPr/>
      <dgm:t>
        <a:bodyPr/>
        <a:lstStyle/>
        <a:p>
          <a:endParaRPr lang="en-US"/>
        </a:p>
      </dgm:t>
    </dgm:pt>
    <dgm:pt modelId="{0D7F674B-D70F-43CC-8FDB-BB93BC269107}" type="sibTrans" cxnId="{FE56C411-8F25-46D8-9099-B62015869B76}">
      <dgm:prSet/>
      <dgm:spPr/>
      <dgm:t>
        <a:bodyPr/>
        <a:lstStyle/>
        <a:p>
          <a:endParaRPr lang="en-US"/>
        </a:p>
      </dgm:t>
    </dgm:pt>
    <dgm:pt modelId="{1458536D-1EC2-47F2-9012-761BCCF6ED70}" type="pres">
      <dgm:prSet presAssocID="{D3FD65FC-039F-475C-8027-97DC42DAD28E}" presName="arrowDiagram" presStyleCnt="0">
        <dgm:presLayoutVars>
          <dgm:chMax val="5"/>
          <dgm:dir/>
          <dgm:resizeHandles val="exact"/>
        </dgm:presLayoutVars>
      </dgm:prSet>
      <dgm:spPr/>
    </dgm:pt>
    <dgm:pt modelId="{AD8CC4B3-AAAA-4E53-A484-6BF4C82C1092}" type="pres">
      <dgm:prSet presAssocID="{D3FD65FC-039F-475C-8027-97DC42DAD28E}" presName="arrow" presStyleLbl="bgShp" presStyleIdx="0" presStyleCnt="1"/>
      <dgm:spPr/>
    </dgm:pt>
    <dgm:pt modelId="{AC1CF883-7D62-4B62-B51E-4DA1805ACC2B}" type="pres">
      <dgm:prSet presAssocID="{D3FD65FC-039F-475C-8027-97DC42DAD28E}" presName="arrowDiagram4" presStyleCnt="0"/>
      <dgm:spPr/>
    </dgm:pt>
    <dgm:pt modelId="{7BF7EEAD-691B-45F5-B7DB-BBE6E8271DA2}" type="pres">
      <dgm:prSet presAssocID="{15593EDB-A4D8-47A7-B17A-6BB78F044A46}" presName="bullet4a" presStyleLbl="node1" presStyleIdx="0" presStyleCnt="4"/>
      <dgm:spPr/>
    </dgm:pt>
    <dgm:pt modelId="{57C7DC34-156E-42EE-B058-457CD1AF40DA}" type="pres">
      <dgm:prSet presAssocID="{15593EDB-A4D8-47A7-B17A-6BB78F044A46}" presName="textBox4a" presStyleLbl="revTx" presStyleIdx="0" presStyleCnt="4" custLinFactX="100000" custLinFactY="-75043" custLinFactNeighborX="147606" custLinFactNeighborY="-100000">
        <dgm:presLayoutVars>
          <dgm:bulletEnabled val="1"/>
        </dgm:presLayoutVars>
      </dgm:prSet>
      <dgm:spPr/>
      <dgm:t>
        <a:bodyPr/>
        <a:lstStyle/>
        <a:p>
          <a:endParaRPr lang="sr-Latn-CS"/>
        </a:p>
      </dgm:t>
    </dgm:pt>
    <dgm:pt modelId="{6E0DD12B-F263-4186-9168-A9943FC09FD5}" type="pres">
      <dgm:prSet presAssocID="{A009F48D-7BED-4C2F-BDBE-CB04266B1DF0}" presName="bullet4b" presStyleLbl="node1" presStyleIdx="1" presStyleCnt="4"/>
      <dgm:spPr/>
    </dgm:pt>
    <dgm:pt modelId="{1CD1A69E-46F1-4CCF-AA4D-6FD4B28B8627}" type="pres">
      <dgm:prSet presAssocID="{A009F48D-7BED-4C2F-BDBE-CB04266B1DF0}" presName="textBox4b" presStyleLbl="revTx" presStyleIdx="1" presStyleCnt="4" custScaleX="107598" custScaleY="33784" custLinFactNeighborX="-69451" custLinFactNeighborY="0">
        <dgm:presLayoutVars>
          <dgm:bulletEnabled val="1"/>
        </dgm:presLayoutVars>
      </dgm:prSet>
      <dgm:spPr/>
      <dgm:t>
        <a:bodyPr/>
        <a:lstStyle/>
        <a:p>
          <a:endParaRPr lang="sr-Latn-CS"/>
        </a:p>
      </dgm:t>
    </dgm:pt>
    <dgm:pt modelId="{ADD777AD-874F-467E-B9A5-64BFD9015A30}" type="pres">
      <dgm:prSet presAssocID="{98A92578-C356-406F-9A04-F5B6E4731D29}" presName="bullet4c" presStyleLbl="node1" presStyleIdx="2" presStyleCnt="4"/>
      <dgm:spPr/>
    </dgm:pt>
    <dgm:pt modelId="{43C7A96D-FBF4-47C8-9E2F-9D469A3FD275}" type="pres">
      <dgm:prSet presAssocID="{98A92578-C356-406F-9A04-F5B6E4731D29}" presName="textBox4c" presStyleLbl="revTx" presStyleIdx="2" presStyleCnt="4" custScaleX="115868" custScaleY="45151" custLinFactNeighborX="-77576" custLinFactNeighborY="-5130">
        <dgm:presLayoutVars>
          <dgm:bulletEnabled val="1"/>
        </dgm:presLayoutVars>
      </dgm:prSet>
      <dgm:spPr/>
      <dgm:t>
        <a:bodyPr/>
        <a:lstStyle/>
        <a:p>
          <a:endParaRPr lang="sr-Latn-CS"/>
        </a:p>
      </dgm:t>
    </dgm:pt>
    <dgm:pt modelId="{AD71AFCC-4E93-4BEC-8416-5944AC64F491}" type="pres">
      <dgm:prSet presAssocID="{25E20591-76C8-4AE1-836A-366194AB8F30}" presName="bullet4d" presStyleLbl="node1" presStyleIdx="3" presStyleCnt="4"/>
      <dgm:spPr/>
    </dgm:pt>
    <dgm:pt modelId="{27DBF74F-BFEF-42A2-98C3-3F69E66FD5D2}" type="pres">
      <dgm:prSet presAssocID="{25E20591-76C8-4AE1-836A-366194AB8F30}" presName="textBox4d" presStyleLbl="revTx" presStyleIdx="3" presStyleCnt="4">
        <dgm:presLayoutVars>
          <dgm:bulletEnabled val="1"/>
        </dgm:presLayoutVars>
      </dgm:prSet>
      <dgm:spPr/>
      <dgm:t>
        <a:bodyPr/>
        <a:lstStyle/>
        <a:p>
          <a:endParaRPr lang="sr-Latn-BA"/>
        </a:p>
      </dgm:t>
    </dgm:pt>
  </dgm:ptLst>
  <dgm:cxnLst>
    <dgm:cxn modelId="{FE56C411-8F25-46D8-9099-B62015869B76}" srcId="{D3FD65FC-039F-475C-8027-97DC42DAD28E}" destId="{25E20591-76C8-4AE1-836A-366194AB8F30}" srcOrd="3" destOrd="0" parTransId="{B99D215E-C85E-4B7F-AB8A-747B2870AA9B}" sibTransId="{0D7F674B-D70F-43CC-8FDB-BB93BC269107}"/>
    <dgm:cxn modelId="{31EC7852-B71A-4F19-8452-290EAF1CB080}" type="presOf" srcId="{25E20591-76C8-4AE1-836A-366194AB8F30}" destId="{27DBF74F-BFEF-42A2-98C3-3F69E66FD5D2}" srcOrd="0" destOrd="0" presId="urn:microsoft.com/office/officeart/2005/8/layout/arrow2"/>
    <dgm:cxn modelId="{A4C8828C-DA86-49B7-8143-213276020213}" srcId="{D3FD65FC-039F-475C-8027-97DC42DAD28E}" destId="{98A92578-C356-406F-9A04-F5B6E4731D29}" srcOrd="2" destOrd="0" parTransId="{5221298F-A390-4FC8-9643-8AAE26D7BDFA}" sibTransId="{CB8658AC-189B-46C7-8F34-90D19AB8D236}"/>
    <dgm:cxn modelId="{46B69611-66CC-4D5D-8B87-FF6FF0CE1186}" srcId="{D3FD65FC-039F-475C-8027-97DC42DAD28E}" destId="{A009F48D-7BED-4C2F-BDBE-CB04266B1DF0}" srcOrd="1" destOrd="0" parTransId="{44DA8AB1-BEFA-49B9-8AF9-A8225BB4DCE4}" sibTransId="{FEAD846C-D91C-4989-8357-2944AF967540}"/>
    <dgm:cxn modelId="{976F9889-1265-4E80-BF33-2AA9E59FF3D2}" srcId="{D3FD65FC-039F-475C-8027-97DC42DAD28E}" destId="{15593EDB-A4D8-47A7-B17A-6BB78F044A46}" srcOrd="0" destOrd="0" parTransId="{445A4808-147E-4193-B13E-28CB8887465B}" sibTransId="{9146B9F4-DFF1-4419-9A4A-0B34F98F8F2C}"/>
    <dgm:cxn modelId="{D059BB6C-F3F5-4E72-8408-28996EA79614}" type="presOf" srcId="{D3FD65FC-039F-475C-8027-97DC42DAD28E}" destId="{1458536D-1EC2-47F2-9012-761BCCF6ED70}" srcOrd="0" destOrd="0" presId="urn:microsoft.com/office/officeart/2005/8/layout/arrow2"/>
    <dgm:cxn modelId="{4A1EFDE9-4754-4BE9-BBCC-35F1F7F2DAD5}" type="presOf" srcId="{A009F48D-7BED-4C2F-BDBE-CB04266B1DF0}" destId="{1CD1A69E-46F1-4CCF-AA4D-6FD4B28B8627}" srcOrd="0" destOrd="0" presId="urn:microsoft.com/office/officeart/2005/8/layout/arrow2"/>
    <dgm:cxn modelId="{A20AE215-7AD4-4220-8593-A8EAD006256A}" type="presOf" srcId="{98A92578-C356-406F-9A04-F5B6E4731D29}" destId="{43C7A96D-FBF4-47C8-9E2F-9D469A3FD275}" srcOrd="0" destOrd="0" presId="urn:microsoft.com/office/officeart/2005/8/layout/arrow2"/>
    <dgm:cxn modelId="{494B09FF-351E-4E99-826F-C2CB180C66B4}" type="presOf" srcId="{15593EDB-A4D8-47A7-B17A-6BB78F044A46}" destId="{57C7DC34-156E-42EE-B058-457CD1AF40DA}" srcOrd="0" destOrd="0" presId="urn:microsoft.com/office/officeart/2005/8/layout/arrow2"/>
    <dgm:cxn modelId="{638849C8-468C-48FC-8882-B19AA9FB40E1}" type="presParOf" srcId="{1458536D-1EC2-47F2-9012-761BCCF6ED70}" destId="{AD8CC4B3-AAAA-4E53-A484-6BF4C82C1092}" srcOrd="0" destOrd="0" presId="urn:microsoft.com/office/officeart/2005/8/layout/arrow2"/>
    <dgm:cxn modelId="{638E789E-BD78-4ADB-A0B0-EA859654DDD5}" type="presParOf" srcId="{1458536D-1EC2-47F2-9012-761BCCF6ED70}" destId="{AC1CF883-7D62-4B62-B51E-4DA1805ACC2B}" srcOrd="1" destOrd="0" presId="urn:microsoft.com/office/officeart/2005/8/layout/arrow2"/>
    <dgm:cxn modelId="{4AAB8E99-D91B-4DC9-96A5-459EE50CA918}" type="presParOf" srcId="{AC1CF883-7D62-4B62-B51E-4DA1805ACC2B}" destId="{7BF7EEAD-691B-45F5-B7DB-BBE6E8271DA2}" srcOrd="0" destOrd="0" presId="urn:microsoft.com/office/officeart/2005/8/layout/arrow2"/>
    <dgm:cxn modelId="{544301E0-3E16-444F-B0E7-5304C8D545A3}" type="presParOf" srcId="{AC1CF883-7D62-4B62-B51E-4DA1805ACC2B}" destId="{57C7DC34-156E-42EE-B058-457CD1AF40DA}" srcOrd="1" destOrd="0" presId="urn:microsoft.com/office/officeart/2005/8/layout/arrow2"/>
    <dgm:cxn modelId="{95BD7710-9BBB-45DE-BA35-07A55A227273}" type="presParOf" srcId="{AC1CF883-7D62-4B62-B51E-4DA1805ACC2B}" destId="{6E0DD12B-F263-4186-9168-A9943FC09FD5}" srcOrd="2" destOrd="0" presId="urn:microsoft.com/office/officeart/2005/8/layout/arrow2"/>
    <dgm:cxn modelId="{DF5D11B4-F225-4054-A57B-8A8484407F86}" type="presParOf" srcId="{AC1CF883-7D62-4B62-B51E-4DA1805ACC2B}" destId="{1CD1A69E-46F1-4CCF-AA4D-6FD4B28B8627}" srcOrd="3" destOrd="0" presId="urn:microsoft.com/office/officeart/2005/8/layout/arrow2"/>
    <dgm:cxn modelId="{F30D1A5F-7078-4785-9E80-61DFD858CBE2}" type="presParOf" srcId="{AC1CF883-7D62-4B62-B51E-4DA1805ACC2B}" destId="{ADD777AD-874F-467E-B9A5-64BFD9015A30}" srcOrd="4" destOrd="0" presId="urn:microsoft.com/office/officeart/2005/8/layout/arrow2"/>
    <dgm:cxn modelId="{5F74EEEB-04D4-4134-A52F-3F8F32593041}" type="presParOf" srcId="{AC1CF883-7D62-4B62-B51E-4DA1805ACC2B}" destId="{43C7A96D-FBF4-47C8-9E2F-9D469A3FD275}" srcOrd="5" destOrd="0" presId="urn:microsoft.com/office/officeart/2005/8/layout/arrow2"/>
    <dgm:cxn modelId="{942F1D3E-CF36-48C6-AA64-E7EA9C9C58BC}" type="presParOf" srcId="{AC1CF883-7D62-4B62-B51E-4DA1805ACC2B}" destId="{AD71AFCC-4E93-4BEC-8416-5944AC64F491}" srcOrd="6" destOrd="0" presId="urn:microsoft.com/office/officeart/2005/8/layout/arrow2"/>
    <dgm:cxn modelId="{05BC694E-8B93-4685-B91E-3475DDEDB5F3}" type="presParOf" srcId="{AC1CF883-7D62-4B62-B51E-4DA1805ACC2B}" destId="{27DBF74F-BFEF-42A2-98C3-3F69E66FD5D2}" srcOrd="7" destOrd="0" presId="urn:microsoft.com/office/officeart/2005/8/layout/arrow2"/>
  </dgm:cxnLst>
  <dgm:bg/>
  <dgm:whole/>
  <dgm:extLst>
    <a:ext uri="http://schemas.microsoft.com/office/drawing/2008/diagram">
      <dsp:dataModelExt xmlns:dsp="http://schemas.microsoft.com/office/drawing/2008/diagram" relId="rId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CC4B3-AAAA-4E53-A484-6BF4C82C1092}">
      <dsp:nvSpPr>
        <dsp:cNvPr id="0" name=""/>
        <dsp:cNvSpPr/>
      </dsp:nvSpPr>
      <dsp:spPr>
        <a:xfrm>
          <a:off x="493775" y="0"/>
          <a:ext cx="7242048" cy="452628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7EEAD-691B-45F5-B7DB-BBE6E8271DA2}">
      <dsp:nvSpPr>
        <dsp:cNvPr id="0" name=""/>
        <dsp:cNvSpPr/>
      </dsp:nvSpPr>
      <dsp:spPr>
        <a:xfrm>
          <a:off x="1207117" y="3365741"/>
          <a:ext cx="166567" cy="1665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C7DC34-156E-42EE-B058-457CD1AF40DA}">
      <dsp:nvSpPr>
        <dsp:cNvPr id="0" name=""/>
        <dsp:cNvSpPr/>
      </dsp:nvSpPr>
      <dsp:spPr>
        <a:xfrm>
          <a:off x="4356729" y="1563366"/>
          <a:ext cx="1238390" cy="1077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60" tIns="0" rIns="0" bIns="0" numCol="1" spcCol="1270" anchor="t" anchorCtr="0">
          <a:noAutofit/>
        </a:bodyPr>
        <a:lstStyle/>
        <a:p>
          <a:pPr lvl="0" algn="l" defTabSz="577850">
            <a:lnSpc>
              <a:spcPct val="90000"/>
            </a:lnSpc>
            <a:spcBef>
              <a:spcPct val="0"/>
            </a:spcBef>
            <a:spcAft>
              <a:spcPct val="35000"/>
            </a:spcAft>
          </a:pPr>
          <a:r>
            <a:rPr lang="en-US" sz="1300" kern="1200" dirty="0" smtClean="0"/>
            <a:t>I</a:t>
          </a:r>
          <a:r>
            <a:rPr lang="en-US" sz="1300" b="1" kern="1200" dirty="0" smtClean="0"/>
            <a:t>ntroducing</a:t>
          </a:r>
          <a:r>
            <a:rPr lang="en-US" sz="1300" kern="1200" dirty="0" smtClean="0"/>
            <a:t> the </a:t>
          </a:r>
          <a:r>
            <a:rPr lang="en-US" sz="1300" kern="1200" dirty="0" smtClean="0"/>
            <a:t>Strategic Management tools</a:t>
          </a:r>
          <a:endParaRPr lang="sr-Latn-BA" sz="1300" kern="1200" dirty="0"/>
        </a:p>
      </dsp:txBody>
      <dsp:txXfrm>
        <a:off x="4356729" y="1563366"/>
        <a:ext cx="1238390" cy="1077254"/>
      </dsp:txXfrm>
    </dsp:sp>
    <dsp:sp modelId="{6E0DD12B-F263-4186-9168-A9943FC09FD5}">
      <dsp:nvSpPr>
        <dsp:cNvPr id="0" name=""/>
        <dsp:cNvSpPr/>
      </dsp:nvSpPr>
      <dsp:spPr>
        <a:xfrm>
          <a:off x="2383950" y="2312929"/>
          <a:ext cx="289681" cy="2896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1A69E-46F1-4CCF-AA4D-6FD4B28B8627}">
      <dsp:nvSpPr>
        <dsp:cNvPr id="0" name=""/>
        <dsp:cNvSpPr/>
      </dsp:nvSpPr>
      <dsp:spPr>
        <a:xfrm>
          <a:off x="1414783" y="3142612"/>
          <a:ext cx="1636382" cy="698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96" tIns="0" rIns="0" bIns="0" numCol="1" spcCol="1270" anchor="t" anchorCtr="0">
          <a:noAutofit/>
        </a:bodyPr>
        <a:lstStyle/>
        <a:p>
          <a:pPr lvl="0" algn="l" defTabSz="577850">
            <a:lnSpc>
              <a:spcPct val="90000"/>
            </a:lnSpc>
            <a:spcBef>
              <a:spcPct val="0"/>
            </a:spcBef>
            <a:spcAft>
              <a:spcPct val="35000"/>
            </a:spcAft>
          </a:pPr>
          <a:r>
            <a:rPr lang="en-US" sz="1300" kern="1200" dirty="0" smtClean="0"/>
            <a:t>Basic concept of </a:t>
          </a:r>
          <a:r>
            <a:rPr lang="en-US" sz="1300" b="1" kern="1200" dirty="0" smtClean="0"/>
            <a:t>CSR</a:t>
          </a:r>
          <a:r>
            <a:rPr lang="en-US" sz="1300" kern="1200" dirty="0" smtClean="0"/>
            <a:t> and 5 important dimensions</a:t>
          </a:r>
          <a:endParaRPr lang="sr-Latn-BA" sz="1300" kern="1200" dirty="0"/>
        </a:p>
      </dsp:txBody>
      <dsp:txXfrm>
        <a:off x="1414783" y="3142612"/>
        <a:ext cx="1636382" cy="698825"/>
      </dsp:txXfrm>
    </dsp:sp>
    <dsp:sp modelId="{ADD777AD-874F-467E-B9A5-64BFD9015A30}">
      <dsp:nvSpPr>
        <dsp:cNvPr id="0" name=""/>
        <dsp:cNvSpPr/>
      </dsp:nvSpPr>
      <dsp:spPr>
        <a:xfrm>
          <a:off x="3886675" y="1537124"/>
          <a:ext cx="383828" cy="3838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C7A96D-FBF4-47C8-9E2F-9D469A3FD275}">
      <dsp:nvSpPr>
        <dsp:cNvPr id="0" name=""/>
        <dsp:cNvSpPr/>
      </dsp:nvSpPr>
      <dsp:spPr>
        <a:xfrm>
          <a:off x="2778127" y="2352669"/>
          <a:ext cx="1762155" cy="1262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83" tIns="0" rIns="0" bIns="0" numCol="1" spcCol="1270" anchor="t" anchorCtr="0">
          <a:noAutofit/>
        </a:bodyPr>
        <a:lstStyle/>
        <a:p>
          <a:pPr lvl="0" algn="l" defTabSz="577850">
            <a:lnSpc>
              <a:spcPct val="90000"/>
            </a:lnSpc>
            <a:spcBef>
              <a:spcPct val="0"/>
            </a:spcBef>
            <a:spcAft>
              <a:spcPct val="35000"/>
            </a:spcAft>
          </a:pPr>
          <a:r>
            <a:rPr lang="en-US" sz="1300" b="1" kern="1200" dirty="0" smtClean="0"/>
            <a:t>Social entrepreneurship </a:t>
          </a:r>
          <a:r>
            <a:rPr lang="en-US" sz="1300" kern="1200" dirty="0" smtClean="0"/>
            <a:t>– basic models and examples of world practice</a:t>
          </a:r>
          <a:endParaRPr lang="sr-Latn-BA" sz="1300" kern="1200" dirty="0"/>
        </a:p>
      </dsp:txBody>
      <dsp:txXfrm>
        <a:off x="2778127" y="2352669"/>
        <a:ext cx="1762155" cy="1262982"/>
      </dsp:txXfrm>
    </dsp:sp>
    <dsp:sp modelId="{AD71AFCC-4E93-4BEC-8416-5944AC64F491}">
      <dsp:nvSpPr>
        <dsp:cNvPr id="0" name=""/>
        <dsp:cNvSpPr/>
      </dsp:nvSpPr>
      <dsp:spPr>
        <a:xfrm>
          <a:off x="5523378" y="1023844"/>
          <a:ext cx="514185" cy="5141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DBF74F-BFEF-42A2-98C3-3F69E66FD5D2}">
      <dsp:nvSpPr>
        <dsp:cNvPr id="0" name=""/>
        <dsp:cNvSpPr/>
      </dsp:nvSpPr>
      <dsp:spPr>
        <a:xfrm>
          <a:off x="5780471" y="1280937"/>
          <a:ext cx="1520830" cy="324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56" tIns="0" rIns="0" bIns="0" numCol="1" spcCol="1270" anchor="t" anchorCtr="0">
          <a:noAutofit/>
        </a:bodyPr>
        <a:lstStyle/>
        <a:p>
          <a:pPr lvl="0" algn="l" defTabSz="577850">
            <a:lnSpc>
              <a:spcPct val="90000"/>
            </a:lnSpc>
            <a:spcBef>
              <a:spcPct val="0"/>
            </a:spcBef>
            <a:spcAft>
              <a:spcPct val="35000"/>
            </a:spcAft>
          </a:pPr>
          <a:r>
            <a:rPr lang="en-US" sz="1300" b="1" kern="1200" dirty="0" smtClean="0"/>
            <a:t>Case Study </a:t>
          </a:r>
          <a:r>
            <a:rPr lang="en-US" sz="1300" kern="1200" dirty="0" smtClean="0"/>
            <a:t>: </a:t>
          </a:r>
          <a:r>
            <a:rPr lang="en-US" sz="1300" i="1" kern="1200" dirty="0" smtClean="0"/>
            <a:t>Using the strategic management tools in selected </a:t>
          </a:r>
          <a:r>
            <a:rPr lang="en-US" sz="1300" i="1" kern="1200" smtClean="0"/>
            <a:t>case study</a:t>
          </a:r>
          <a:endParaRPr lang="sr-Latn-BA" sz="1300" i="1" kern="1200" dirty="0"/>
        </a:p>
      </dsp:txBody>
      <dsp:txXfrm>
        <a:off x="5780471" y="1280937"/>
        <a:ext cx="1520830" cy="324534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BsNAAAINAAAJhYAABAAAAAmAAAACAAAAAEAAAAAAAAA"/>
              </a:ext>
            </a:extLst>
          </p:cNvSpPr>
          <p:nvPr>
            <p:ph type="ctrTitle"/>
          </p:nvPr>
        </p:nvSpPr>
        <p:spPr>
          <a:xfrm>
            <a:off x="685800" y="2130425"/>
            <a:ext cx="7772400" cy="1470025"/>
          </a:xfrm>
        </p:spPr>
        <p:txBody>
          <a:bodyPr/>
          <a:lstStyle/>
          <a:p>
            <a:pPr>
              <a:defRPr lang="en-us"/>
            </a:pPr>
            <a:r>
              <a:t>Click to edit Master title style</a:t>
            </a:r>
          </a:p>
        </p:txBody>
      </p:sp>
      <p:sp>
        <p:nvSpPr>
          <p:cNvPr id="3" name="Subtitle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OgXAADQLwAAsCIAABAAAAAmAAAACAAAAAGAAAAAAAAA"/>
              </a:ext>
            </a:extLst>
          </p:cNvSpPr>
          <p:nvPr>
            <p:ph type="subTitle" idx="1"/>
          </p:nvPr>
        </p:nvSpPr>
        <p:spPr>
          <a:xfrm>
            <a:off x="1371600" y="3886200"/>
            <a:ext cx="6400800" cy="1752600"/>
          </a:xfrm>
        </p:spPr>
        <p:txBody>
          <a:bodyPr/>
          <a:lstStyle>
            <a:lvl1pPr marL="0" indent="0" algn="ctr">
              <a:buNone/>
              <a:defRPr lang="en-us">
                <a:solidFill>
                  <a:srgbClr val="8C8C8C"/>
                </a:solidFill>
              </a:defRPr>
            </a:lvl1pPr>
            <a:lvl2pPr marL="457200" indent="0" algn="ctr">
              <a:buNone/>
              <a:defRPr lang="en-us">
                <a:solidFill>
                  <a:srgbClr val="8C8C8C"/>
                </a:solidFill>
              </a:defRPr>
            </a:lvl2pPr>
            <a:lvl3pPr marL="914400" indent="0" algn="ctr">
              <a:buNone/>
              <a:defRPr lang="en-us">
                <a:solidFill>
                  <a:srgbClr val="8C8C8C"/>
                </a:solidFill>
              </a:defRPr>
            </a:lvl3pPr>
            <a:lvl4pPr marL="1371600" indent="0" algn="ctr">
              <a:buNone/>
              <a:defRPr lang="en-us">
                <a:solidFill>
                  <a:srgbClr val="8C8C8C"/>
                </a:solidFill>
              </a:defRPr>
            </a:lvl4pPr>
            <a:lvl5pPr marL="1828800" indent="0" algn="ctr">
              <a:buNone/>
              <a:defRPr lang="en-us">
                <a:solidFill>
                  <a:srgbClr val="8C8C8C"/>
                </a:solidFill>
              </a:defRPr>
            </a:lvl5pPr>
            <a:lvl6pPr marL="2286000" indent="0" algn="ctr">
              <a:buNone/>
              <a:defRPr noProof="1">
                <a:solidFill>
                  <a:srgbClr val="8C8C8C"/>
                </a:solidFill>
              </a:defRPr>
            </a:lvl6pPr>
            <a:lvl7pPr marL="2743200" indent="0" algn="ctr">
              <a:buNone/>
              <a:defRPr noProof="1">
                <a:solidFill>
                  <a:srgbClr val="8C8C8C"/>
                </a:solidFill>
              </a:defRPr>
            </a:lvl7pPr>
            <a:lvl8pPr marL="3200400" indent="0" algn="ctr">
              <a:buNone/>
              <a:defRPr noProof="1">
                <a:solidFill>
                  <a:srgbClr val="8C8C8C"/>
                </a:solidFill>
              </a:defRPr>
            </a:lvl8pPr>
            <a:lvl9pPr marL="3657600" indent="0" algn="ctr">
              <a:buNone/>
              <a:defRPr noProof="1">
                <a:solidFill>
                  <a:srgbClr val="8C8C8C"/>
                </a:solidFill>
              </a:defRPr>
            </a:lvl9pPr>
          </a:lstStyle>
          <a:p>
            <a:pPr>
              <a:defRPr lang="en-us"/>
            </a:pPr>
            <a:r>
              <a:t>Click to edit Master subtitle style</a:t>
            </a:r>
          </a:p>
        </p:txBody>
      </p:sp>
      <p:sp>
        <p:nvSpPr>
          <p:cNvPr id="4" name="Date Placeholder 3"/>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F6D3258-16D2-38C4-9CD5-E0917C9B6AB5}" type="datetime1">
              <a:t>4/22/2022</a:t>
            </a:fld>
          </a:p>
        </p:txBody>
      </p:sp>
      <p:sp>
        <p:nvSpPr>
          <p:cNvPr id="5" name="Footer Placeholder 4"/>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6" name="Slide Number Placeholder 5"/>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F6D5649-07D2-38A0-9CD5-F1F5189B6AA4}" type="slidenum">
              <a:t>‹#›</a:t>
            </a:fld>
          </a:p>
        </p:txBody>
      </p:sp>
    </p:spTree>
  </p:cSld>
  <p:clrMapOvr>
    <a:masterClrMapping/>
  </p:clrMapOvr>
</p:sldLayout>
</file>

<file path=ppt/slideLayouts/slideLayout10.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Click to edit Master title style</a:t>
            </a:r>
          </a:p>
        </p:txBody>
      </p:sp>
      <p:sp>
        <p:nvSpPr>
          <p:cNvPr id="3" name="Vertical Text Placeholder 2"/>
          <p:cNvSpPr>
            <a:spLocks noGrp="1" noChangeArrowheads="1"/>
            <a:extLst>
              <a:ext uri="smNativeData">
                <pr:smNativeData xmlns:pr="smNativeData" val="SMDATA_16_hsRiYhMAAAAlAAAAZAAAAA0AAAAAkAAAAEgAAACQAAAAS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D4QAAAAAAAA"/>
              </a:ext>
            </a:extLst>
          </p:cNvSpPr>
          <p:nvPr>
            <p:ph idx="1"/>
          </p:nvPr>
        </p:nvSpPr>
        <p:spPr/>
        <p:txBody>
          <a:bodyPr vert="vert" wrap="square" lIns="91440" tIns="45720" rIns="91440" bIns="45720" numCol="1"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F6D75D5-9BD2-3883-9CD5-6DD63B9B6A38}" type="datetime1">
              <a:t>4/22/2022</a:t>
            </a:fld>
          </a:p>
        </p:txBody>
      </p:sp>
      <p:sp>
        <p:nvSpPr>
          <p:cNvPr id="5" name="Footer Placeholder 4"/>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6" name="Slide Number Placeholder 5"/>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F6D7370-3ED2-3885-9CD5-C8D03D9B6A9D}" type="slidenum">
              <a:t>‹#›</a:t>
            </a:fld>
          </a:p>
        </p:txBody>
      </p:sp>
    </p:spTree>
  </p:cSld>
  <p:clrMapOvr>
    <a:masterClrMapping/>
  </p:clrMapOvr>
</p:sldLayout>
</file>

<file path=ppt/slideLayouts/slideLayout11.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a:extLst>
              <a:ext uri="smNativeData">
                <pr:smNativeData xmlns:pr="smNativeData" val="SMDATA_16_hsRiYhMAAAAlAAAAZAAAAA0AAAAAkAAAAEgAAACQAAAASAAAAAAAAAAB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CgAALEBAABwNQAAsCUAABAAAAAmAAAACAAAAD8QAAAAAAAA"/>
              </a:ext>
            </a:extLst>
          </p:cNvSpPr>
          <p:nvPr>
            <p:ph type="title"/>
          </p:nvPr>
        </p:nvSpPr>
        <p:spPr>
          <a:xfrm>
            <a:off x="6629400" y="274955"/>
            <a:ext cx="2057400" cy="5851525"/>
          </a:xfrm>
        </p:spPr>
        <p:txBody>
          <a:bodyPr vert="vert" wrap="square" lIns="91440" tIns="45720" rIns="91440" bIns="45720" numCol="1" anchor="ctr">
            <a:prstTxWarp prst="textNoShape">
              <a:avLst/>
            </a:prstTxWarp>
          </a:bodyPr>
          <a:lstStyle/>
          <a:p>
            <a:pPr>
              <a:defRPr lang="en-us"/>
            </a:pPr>
            <a:r>
              <a:t>Click to edit Master title style</a:t>
            </a:r>
          </a:p>
        </p:txBody>
      </p:sp>
      <p:sp>
        <p:nvSpPr>
          <p:cNvPr id="3" name="Vertical Text Placeholder 2"/>
          <p:cNvSpPr>
            <a:spLocks noGrp="1" noChangeArrowheads="1"/>
            <a:extLst>
              <a:ext uri="smNativeData">
                <pr:smNativeData xmlns:pr="smNativeData" val="SMDATA_16_hsRiYhMAAAAlAAAAZAAAAA0AAAAAkAAAAEgAAACQAAAAS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DYJwAAsCUAABAAAAAmAAAACAAAAD8QAAAAAAAA"/>
              </a:ext>
            </a:extLst>
          </p:cNvSpPr>
          <p:nvPr>
            <p:ph idx="1"/>
          </p:nvPr>
        </p:nvSpPr>
        <p:spPr>
          <a:xfrm>
            <a:off x="457200" y="274955"/>
            <a:ext cx="6019800" cy="5851525"/>
          </a:xfrm>
        </p:spPr>
        <p:txBody>
          <a:bodyPr vert="vert" wrap="square" lIns="91440" tIns="45720" rIns="91440" bIns="45720" numCol="1"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F6D26EE-A0D2-38D0-9CD5-5685689B6A03}" type="datetime1">
              <a:t>4/22/2022</a:t>
            </a:fld>
          </a:p>
        </p:txBody>
      </p:sp>
      <p:sp>
        <p:nvSpPr>
          <p:cNvPr id="5" name="Footer Placeholder 4"/>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6" name="Slide Number Placeholder 5"/>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F6D1114-5AD2-38E7-9CD5-ACB25F9B6AF9}" type="slidenum">
              <a:t>‹#›</a:t>
            </a:fld>
          </a:p>
        </p:txBody>
      </p:sp>
    </p:spTree>
  </p:cSld>
  <p:clrMapOvr>
    <a:masterClrMapping/>
  </p:clrMapOvr>
</p:sldLayout>
</file>

<file path=ppt/slideLayouts/slideLayout2.xml><?xml version="1.0" encoding="utf-8"?>
<p:sldLayout xmlns:p="http://schemas.openxmlformats.org/presentationml/2006/main" xmlns:p14="http://schemas.microsoft.com/office/powerpoint/2010/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Click to edit Master title style</a:t>
            </a:r>
          </a:p>
        </p:txBody>
      </p:sp>
      <p:sp>
        <p:nvSpPr>
          <p:cNvPr id="3" name="Conten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FBQUE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F6D5DC5-8BD2-38AB-9CD5-7DFE139B6A28}" type="datetime1">
              <a:t>4/22/2022</a:t>
            </a:fld>
          </a:p>
        </p:txBody>
      </p:sp>
      <p:sp>
        <p:nvSpPr>
          <p:cNvPr id="5" name="Footer Placeholder 4"/>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6" name="Slide Number Placeholder 5"/>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F6D43E7-A9D2-38B5-9CD5-5FE00D9B6A0A}" type="slidenum">
              <a:t>‹#›</a:t>
            </a:fld>
          </a:p>
        </p:txBody>
      </p:sp>
    </p:spTree>
  </p:cSld>
  <p:clrMapOvr>
    <a:masterClrMapping/>
  </p:clrMapOvr>
</p:sldLayout>
</file>

<file path=ppt/slideLayouts/slideLayout3.xml><?xml version="1.0" encoding="utf-8"?>
<p:sldLayout xmlns:p="http://schemas.openxmlformats.org/presentationml/2006/main" xmlns:p14="http://schemas.microsoft.com/office/powerpoint/2010/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gQAABwbAABCNAAAfSMAABAAAAAmAAAACAAAAL2QAAAAAAAA"/>
              </a:ext>
            </a:extLst>
          </p:cNvSpPr>
          <p:nvPr>
            <p:ph type="title"/>
          </p:nvPr>
        </p:nvSpPr>
        <p:spPr>
          <a:xfrm>
            <a:off x="722630" y="4406900"/>
            <a:ext cx="7772400" cy="1362075"/>
          </a:xfrm>
        </p:spPr>
        <p:txBody>
          <a:bodyPr vert="horz" wrap="square" lIns="91440" tIns="45720" rIns="91440" bIns="45720" numCol="1" anchor="t">
            <a:prstTxWarp prst="textNoShape">
              <a:avLst/>
            </a:prstTxWarp>
          </a:bodyPr>
          <a:lstStyle>
            <a:lvl1pPr algn="l">
              <a:defRPr lang="en-us" sz="4000" b="1"/>
            </a:lvl1pPr>
            <a:lvl2pPr>
              <a:defRPr noProof="1"/>
            </a:lvl2pPr>
            <a:lvl3pPr>
              <a:defRPr noProof="1"/>
            </a:lvl3pPr>
            <a:lvl4pPr>
              <a:defRPr noProof="1"/>
            </a:lvl4pPr>
            <a:lvl5pPr>
              <a:defRPr noProof="1"/>
            </a:lvl5pPr>
            <a:lvl6pPr>
              <a:defRPr noProof="1"/>
            </a:lvl6pPr>
            <a:lvl7pPr>
              <a:defRPr noProof="1"/>
            </a:lvl7pPr>
            <a:lvl8pPr>
              <a:defRPr noProof="1"/>
            </a:lvl8pPr>
            <a:lvl9pPr>
              <a:defRPr noProof="1"/>
            </a:lvl9pPr>
          </a:lstStyle>
          <a:p>
            <a:pPr>
              <a:defRPr lang="en-us"/>
            </a:pPr>
            <a:r>
              <a:t>Click to edit Master title style</a:t>
            </a:r>
          </a:p>
        </p:txBody>
      </p:sp>
      <p:sp>
        <p:nvSpPr>
          <p:cNvPr id="3" name="Text Placeholder 2"/>
          <p:cNvSpPr>
            <a:spLocks noGrp="1" noChangeArrowheads="1"/>
            <a:extLst>
              <a:ext uri="smNativeData">
                <pr:smNativeData xmlns:pr="smNativeData" val="SMDATA_16_hsRiYh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gQAAOIRAABCNAAAHBsAABAAAAAmAAAACAAAAL2QAAAAAAAA"/>
              </a:ext>
            </a:extLst>
          </p:cNvSpPr>
          <p:nvPr>
            <p:ph idx="1"/>
          </p:nvPr>
        </p:nvSpPr>
        <p:spPr>
          <a:xfrm>
            <a:off x="722630" y="2907030"/>
            <a:ext cx="7772400" cy="1499870"/>
          </a:xfrm>
        </p:spPr>
        <p:txBody>
          <a:bodyPr vert="horz" wrap="square" lIns="91440" tIns="45720" rIns="91440" bIns="45720" numCol="1" anchor="b">
            <a:prstTxWarp prst="textNoShape">
              <a:avLst/>
            </a:prstTxWarp>
          </a:bodyPr>
          <a:lstStyle>
            <a:lvl1pPr marL="0" indent="0">
              <a:buNone/>
              <a:defRPr lang="en-us" sz="2000">
                <a:solidFill>
                  <a:srgbClr val="8C8C8C"/>
                </a:solidFill>
              </a:defRPr>
            </a:lvl1pPr>
            <a:lvl2pPr marL="457200" indent="0">
              <a:buNone/>
              <a:defRPr lang="en-us" sz="1800">
                <a:solidFill>
                  <a:srgbClr val="8C8C8C"/>
                </a:solidFill>
              </a:defRPr>
            </a:lvl2pPr>
            <a:lvl3pPr marL="914400" indent="0">
              <a:buNone/>
              <a:defRPr lang="en-us" sz="1600">
                <a:solidFill>
                  <a:srgbClr val="8C8C8C"/>
                </a:solidFill>
              </a:defRPr>
            </a:lvl3pPr>
            <a:lvl4pPr marL="1371600" indent="0">
              <a:buNone/>
              <a:defRPr lang="en-us" sz="1400">
                <a:solidFill>
                  <a:srgbClr val="8C8C8C"/>
                </a:solidFill>
              </a:defRPr>
            </a:lvl4pPr>
            <a:lvl5pPr marL="1828800" indent="0">
              <a:buNone/>
              <a:defRPr lang="en-us" sz="1400">
                <a:solidFill>
                  <a:srgbClr val="8C8C8C"/>
                </a:solidFill>
              </a:defRPr>
            </a:lvl5pPr>
            <a:lvl6pPr marL="2286000" indent="0">
              <a:buNone/>
              <a:defRPr sz="1400" noProof="1">
                <a:solidFill>
                  <a:srgbClr val="8C8C8C"/>
                </a:solidFill>
              </a:defRPr>
            </a:lvl6pPr>
            <a:lvl7pPr marL="2743200" indent="0">
              <a:buNone/>
              <a:defRPr sz="1400" noProof="1">
                <a:solidFill>
                  <a:srgbClr val="8C8C8C"/>
                </a:solidFill>
              </a:defRPr>
            </a:lvl7pPr>
            <a:lvl8pPr marL="3200400" indent="0">
              <a:buNone/>
              <a:defRPr sz="1400" noProof="1">
                <a:solidFill>
                  <a:srgbClr val="8C8C8C"/>
                </a:solidFill>
              </a:defRPr>
            </a:lvl8pPr>
            <a:lvl9pPr marL="3657600" indent="0">
              <a:buNone/>
              <a:defRPr sz="1400" noProof="1">
                <a:solidFill>
                  <a:srgbClr val="8C8C8C"/>
                </a:solidFill>
              </a:defRPr>
            </a:lvl9pPr>
          </a:lstStyle>
          <a:p>
            <a:pPr>
              <a:defRPr lang="en-us"/>
            </a:pPr>
            <a:r>
              <a:t>Click to edit Master text styles</a:t>
            </a:r>
          </a:p>
        </p:txBody>
      </p:sp>
      <p:sp>
        <p:nvSpPr>
          <p:cNvPr id="4" name="Date Placeholder 3"/>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F6D150C-42D2-38E3-9CD5-B4B65B9B6AE1}" type="datetime1">
              <a:t>4/22/2022</a:t>
            </a:fld>
          </a:p>
        </p:txBody>
      </p:sp>
      <p:sp>
        <p:nvSpPr>
          <p:cNvPr id="5" name="Footer Placeholder 4"/>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6" name="Slide Number Placeholder 5"/>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1hZ2U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F6D0B01-4FD2-38FD-9CD5-B9A8459B6AEC}" type="slidenum">
              <a:t>‹#›</a:t>
            </a:fld>
          </a:p>
        </p:txBody>
      </p:sp>
    </p:spTree>
  </p:cSld>
  <p:clrMapOvr>
    <a:masterClrMapping/>
  </p:clrMapOvr>
</p:sldLayout>
</file>

<file path=ppt/slideLayouts/slideLayout4.xml><?xml version="1.0" encoding="utf-8"?>
<p:sldLayout xmlns:p="http://schemas.openxmlformats.org/presentationml/2006/main" xmlns:p14="http://schemas.microsoft.com/office/powerpoint/2010/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Click to edit Master title style</a:t>
            </a:r>
          </a:p>
        </p:txBody>
      </p:sp>
      <p:sp>
        <p:nvSpPr>
          <p:cNvPr id="3" name="Conten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1hZ2U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CoGwAAsCUAABAAAAAmAAAACAAAAAGAAAAAAAAA"/>
              </a:ext>
            </a:extLst>
          </p:cNvSpPr>
          <p:nvPr>
            <p:ph idx="1"/>
          </p:nvPr>
        </p:nvSpPr>
        <p:spPr>
          <a:xfrm>
            <a:off x="457200" y="1600200"/>
            <a:ext cx="4038600" cy="4526280"/>
          </a:xfrm>
        </p:spPr>
        <p:txBody>
          <a:bodyPr/>
          <a:lstStyle>
            <a:lvl1pPr>
              <a:defRPr lang="en-us" sz="2800"/>
            </a:lvl1pPr>
            <a:lvl2pPr>
              <a:defRPr lang="en-us" sz="2400"/>
            </a:lvl2pPr>
            <a:lvl3pPr>
              <a:defRPr lang="en-us" sz="2000"/>
            </a:lvl3pPr>
            <a:lvl4pPr>
              <a:defRPr lang="en-us" sz="1800"/>
            </a:lvl4pPr>
            <a:lvl5pPr>
              <a:defRPr lang="en-us" sz="1800"/>
            </a:lvl5pPr>
            <a:lvl6pPr>
              <a:defRPr sz="1800" noProof="1"/>
            </a:lvl6pPr>
            <a:lvl7pPr>
              <a:defRPr sz="1800" noProof="1"/>
            </a:lvl7pPr>
            <a:lvl8pPr>
              <a:defRPr sz="1800" noProof="1"/>
            </a:lvl8pPr>
            <a:lvl9pPr>
              <a:defRPr sz="1800" noProof="1"/>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BwAANgJAABwNQAAsCUAABAAAAAmAAAACAAAAAGAAAAAAAAA"/>
              </a:ext>
            </a:extLst>
          </p:cNvSpPr>
          <p:nvPr>
            <p:ph idx="2"/>
          </p:nvPr>
        </p:nvSpPr>
        <p:spPr>
          <a:xfrm>
            <a:off x="4648200" y="1600200"/>
            <a:ext cx="4038600" cy="4526280"/>
          </a:xfrm>
        </p:spPr>
        <p:txBody>
          <a:bodyPr/>
          <a:lstStyle>
            <a:lvl1pPr>
              <a:defRPr lang="en-us" sz="2800"/>
            </a:lvl1pPr>
            <a:lvl2pPr>
              <a:defRPr lang="en-us" sz="2400"/>
            </a:lvl2pPr>
            <a:lvl3pPr>
              <a:defRPr lang="en-us" sz="2000"/>
            </a:lvl3pPr>
            <a:lvl4pPr>
              <a:defRPr lang="en-us" sz="1800"/>
            </a:lvl4pPr>
            <a:lvl5pPr>
              <a:defRPr lang="en-us" sz="1800"/>
            </a:lvl5pPr>
            <a:lvl6pPr>
              <a:defRPr sz="1800" noProof="1"/>
            </a:lvl6pPr>
            <a:lvl7pPr>
              <a:defRPr sz="1800" noProof="1"/>
            </a:lvl7pPr>
            <a:lvl8pPr>
              <a:defRPr sz="1800" noProof="1"/>
            </a:lvl8pPr>
            <a:lvl9pPr>
              <a:defRPr sz="1800" noProof="1"/>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F6D50C2-8CD2-38A6-9CD5-7AF31E9B6A2F}" type="datetime1">
              <a:t>4/22/2022</a:t>
            </a:fld>
          </a:p>
        </p:txBody>
      </p:sp>
      <p:sp>
        <p:nvSpPr>
          <p:cNvPr id="6" name="Footer Placeholder 5"/>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1hZ2U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7" name="Slide Number Placeholder 6"/>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F6D7D54-1AD2-388B-9CD5-ECDE339B6AB9}" type="slidenum">
              <a:t>‹#›</a:t>
            </a:fld>
          </a:p>
        </p:txBody>
      </p:sp>
    </p:spTree>
  </p:cSld>
  <p:clrMapOvr>
    <a:masterClrMapping/>
  </p:clrMapOvr>
</p:sldLayout>
</file>

<file path=ppt/slideLayouts/slideLayout5.xml><?xml version="1.0" encoding="utf-8"?>
<p:sldLayout xmlns:p="http://schemas.openxmlformats.org/presentationml/2006/main" xmlns:p14="http://schemas.microsoft.com/office/powerpoint/2010/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Click to edit Master title style</a:t>
            </a:r>
          </a:p>
        </p:txBody>
      </p:sp>
      <p:sp>
        <p:nvSpPr>
          <p:cNvPr id="3" name="Text Placeholder 2"/>
          <p:cNvSpPr>
            <a:spLocks noGrp="1" noChangeArrowheads="1"/>
            <a:extLst>
              <a:ext uri="smNativeData">
                <pr:smNativeData xmlns:pr="smNativeData" val="SMDATA_16_hsRiYh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HIJAACrGwAAYQ0AABAAAAAmAAAACAAAAL2QAAAAAAAA"/>
              </a:ext>
            </a:extLst>
          </p:cNvSpPr>
          <p:nvPr>
            <p:ph idx="1"/>
          </p:nvPr>
        </p:nvSpPr>
        <p:spPr>
          <a:xfrm>
            <a:off x="457200" y="1535430"/>
            <a:ext cx="4040505" cy="639445"/>
          </a:xfrm>
        </p:spPr>
        <p:txBody>
          <a:bodyPr vert="horz" wrap="square" lIns="91440" tIns="45720" rIns="91440" bIns="45720" numCol="1" anchor="b">
            <a:prstTxWarp prst="textNoShape">
              <a:avLst/>
            </a:prstTxWarp>
          </a:bodyPr>
          <a:lstStyle>
            <a:lvl1pPr marL="0" indent="0">
              <a:buNone/>
              <a:defRPr lang="en-us" sz="2400" b="1"/>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sz="1600" b="1" noProof="1"/>
            </a:lvl6pPr>
            <a:lvl7pPr marL="2743200" indent="0">
              <a:buNone/>
              <a:defRPr sz="1600" b="1" noProof="1"/>
            </a:lvl7pPr>
            <a:lvl8pPr marL="3200400" indent="0">
              <a:buNone/>
              <a:defRPr sz="1600" b="1" noProof="1"/>
            </a:lvl8pPr>
            <a:lvl9pPr marL="3657600" indent="0">
              <a:buNone/>
              <a:defRPr sz="1600" b="1" noProof="1"/>
            </a:lvl9pPr>
          </a:lstStyle>
          <a:p>
            <a:pPr>
              <a:defRPr lang="en-us"/>
            </a:pPr>
            <a:r>
              <a:t>Click to edit Master text styles</a:t>
            </a:r>
          </a:p>
        </p:txBody>
      </p:sp>
      <p:sp>
        <p:nvSpPr>
          <p:cNvPr id="4" name="Content Placeholder 3"/>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GENAACrGwAAsCUAABAAAAAmAAAACAAAAAGAAAAAAAAA"/>
              </a:ext>
            </a:extLst>
          </p:cNvSpPr>
          <p:nvPr>
            <p:ph idx="2"/>
          </p:nvPr>
        </p:nvSpPr>
        <p:spPr>
          <a:xfrm>
            <a:off x="457200" y="2174875"/>
            <a:ext cx="4040505" cy="3951605"/>
          </a:xfrm>
        </p:spPr>
        <p:txBody>
          <a:bodyPr/>
          <a:lstStyle>
            <a:lvl1pPr>
              <a:defRPr lang="en-us" sz="2400"/>
            </a:lvl1pPr>
            <a:lvl2pPr>
              <a:defRPr lang="en-us" sz="2000"/>
            </a:lvl2pPr>
            <a:lvl3pPr>
              <a:defRPr lang="en-us" sz="1800"/>
            </a:lvl3pPr>
            <a:lvl4pPr>
              <a:defRPr lang="en-us" sz="1600"/>
            </a:lvl4pPr>
            <a:lvl5pPr>
              <a:defRPr lang="en-us" sz="1600"/>
            </a:lvl5pPr>
            <a:lvl6pPr>
              <a:defRPr sz="1600" noProof="1"/>
            </a:lvl6pPr>
            <a:lvl7pPr>
              <a:defRPr sz="1600" noProof="1"/>
            </a:lvl7pPr>
            <a:lvl8pPr>
              <a:defRPr sz="1600" noProof="1"/>
            </a:lvl8pPr>
            <a:lvl9pPr>
              <a:defRPr sz="1600" noProof="1"/>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a:extLst>
              <a:ext uri="smNativeData">
                <pr:smNativeData xmlns:pr="smNativeData" val="SMDATA_16_hsRiYh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xwAAHIJAABwNQAAYQ0AABAAAAAmAAAACAAAAL2QAAAAAAAA"/>
              </a:ext>
            </a:extLst>
          </p:cNvSpPr>
          <p:nvPr>
            <p:ph idx="3"/>
          </p:nvPr>
        </p:nvSpPr>
        <p:spPr>
          <a:xfrm>
            <a:off x="4645025" y="1535430"/>
            <a:ext cx="4041775" cy="639445"/>
          </a:xfrm>
        </p:spPr>
        <p:txBody>
          <a:bodyPr vert="horz" wrap="square" lIns="91440" tIns="45720" rIns="91440" bIns="45720" numCol="1" anchor="b">
            <a:prstTxWarp prst="textNoShape">
              <a:avLst/>
            </a:prstTxWarp>
          </a:bodyPr>
          <a:lstStyle>
            <a:lvl1pPr marL="0" indent="0">
              <a:buNone/>
              <a:defRPr lang="en-us" sz="2400" b="1"/>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sz="1600" b="1" noProof="1"/>
            </a:lvl6pPr>
            <a:lvl7pPr marL="2743200" indent="0">
              <a:buNone/>
              <a:defRPr sz="1600" b="1" noProof="1"/>
            </a:lvl7pPr>
            <a:lvl8pPr marL="3200400" indent="0">
              <a:buNone/>
              <a:defRPr sz="1600" b="1" noProof="1"/>
            </a:lvl8pPr>
            <a:lvl9pPr marL="3657600" indent="0">
              <a:buNone/>
              <a:defRPr sz="1600" b="1" noProof="1"/>
            </a:lvl9pPr>
          </a:lstStyle>
          <a:p>
            <a:pPr>
              <a:defRPr lang="en-us"/>
            </a:pPr>
            <a:r>
              <a:t>Click to edit Master text styles</a:t>
            </a:r>
          </a:p>
        </p:txBody>
      </p:sp>
      <p:sp>
        <p:nvSpPr>
          <p:cNvPr id="6" name="Content Placeholder 5"/>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xwAAGENAABwNQAAsCUAABAAAAAmAAAACAAAAAGAAAAAAAAA"/>
              </a:ext>
            </a:extLst>
          </p:cNvSpPr>
          <p:nvPr>
            <p:ph idx="4"/>
          </p:nvPr>
        </p:nvSpPr>
        <p:spPr>
          <a:xfrm>
            <a:off x="4645025" y="2174875"/>
            <a:ext cx="4041775" cy="3951605"/>
          </a:xfrm>
        </p:spPr>
        <p:txBody>
          <a:bodyPr/>
          <a:lstStyle>
            <a:lvl1pPr>
              <a:defRPr lang="en-us" sz="2400"/>
            </a:lvl1pPr>
            <a:lvl2pPr>
              <a:defRPr lang="en-us" sz="2000"/>
            </a:lvl2pPr>
            <a:lvl3pPr>
              <a:defRPr lang="en-us" sz="1800"/>
            </a:lvl3pPr>
            <a:lvl4pPr>
              <a:defRPr lang="en-us" sz="1600"/>
            </a:lvl4pPr>
            <a:lvl5pPr>
              <a:defRPr lang="en-us" sz="1600"/>
            </a:lvl5pPr>
            <a:lvl6pPr>
              <a:defRPr sz="1600" noProof="1"/>
            </a:lvl6pPr>
            <a:lvl7pPr>
              <a:defRPr sz="1600" noProof="1"/>
            </a:lvl7pPr>
            <a:lvl8pPr>
              <a:defRPr sz="1600" noProof="1"/>
            </a:lvl8pPr>
            <a:lvl9pPr>
              <a:defRPr sz="1600" noProof="1"/>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F6D416D-23D2-38B7-9CD5-D5E20F9B6A80}" type="datetime1">
              <a:t>4/22/2022</a:t>
            </a:fld>
          </a:p>
        </p:txBody>
      </p:sp>
      <p:sp>
        <p:nvSpPr>
          <p:cNvPr id="8" name="Footer Placeholder 7"/>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9" name="Slide Number Placeholder 8"/>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F6D331C-52D2-38C5-9CD5-A4907D9B6AF1}" type="slidenum">
              <a:t>‹#›</a:t>
            </a:fld>
          </a:p>
        </p:txBody>
      </p:sp>
    </p:spTree>
  </p:cSld>
  <p:clrMapOvr>
    <a:masterClrMapping/>
  </p:clrMapOvr>
</p:sldLayout>
</file>

<file path=ppt/slideLayouts/slideLayout6.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Click to edit Master title style</a:t>
            </a:r>
          </a:p>
        </p:txBody>
      </p:sp>
      <p:sp>
        <p:nvSpPr>
          <p:cNvPr id="3" name="Date Placeholder 2"/>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F6D57A6-E8D2-38A1-9CD5-1EF4199B6A4B}" type="datetime1">
              <a:t>4/22/2022</a:t>
            </a:fld>
          </a:p>
        </p:txBody>
      </p:sp>
      <p:sp>
        <p:nvSpPr>
          <p:cNvPr id="4" name="Footer Placeholder 3"/>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5" name="Slide Number Placeholder 4"/>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F6D59A5-EBD2-38AF-9CD5-1DFA179B6A48}" type="slidenum">
              <a:t>‹#›</a:t>
            </a:fld>
          </a:p>
        </p:txBody>
      </p:sp>
    </p:spTree>
  </p:cSld>
  <p:clrMapOvr>
    <a:masterClrMapping/>
  </p:clrMapOvr>
</p:sldLayout>
</file>

<file path=ppt/slideLayouts/slideLayout7.xml><?xml version="1.0" encoding="utf-8"?>
<p:sldLayout xmlns:p="http://schemas.openxmlformats.org/presentationml/2006/main" xmlns:p14="http://schemas.microsoft.com/office/powerpoint/2010/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F6D22E0-AED2-38D4-9CD5-58816C9B6A0D}" type="datetime1">
              <a:t>4/22/2022</a:t>
            </a:fld>
          </a:p>
        </p:txBody>
      </p:sp>
      <p:sp>
        <p:nvSpPr>
          <p:cNvPr id="3" name="Footer Placeholder 2"/>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4" name="Slide Number Placeholder 3"/>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F6D298E-C0D2-38DF-9CD5-368A679B6A63}" type="slidenum">
              <a:t>‹#›</a:t>
            </a:fld>
          </a:p>
        </p:txBody>
      </p:sp>
    </p:spTree>
  </p:cSld>
  <p:clrMapOvr>
    <a:masterClrMapping/>
  </p:clrMapOvr>
</p:sldLayout>
</file>

<file path=ppt/slideLayouts/slideLayout8.xml><?xml version="1.0" encoding="utf-8"?>
<p:sldLayout xmlns:p="http://schemas.openxmlformats.org/presentationml/2006/main" xmlns:p14="http://schemas.microsoft.com/office/powerpoint/2010/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K4BAABSFQAA1AgAABAAAAAmAAAACAAAAL2QAAAAAAAA"/>
              </a:ext>
            </a:extLst>
          </p:cNvSpPr>
          <p:nvPr>
            <p:ph type="title"/>
          </p:nvPr>
        </p:nvSpPr>
        <p:spPr>
          <a:xfrm>
            <a:off x="457200" y="273050"/>
            <a:ext cx="3008630" cy="1162050"/>
          </a:xfrm>
        </p:spPr>
        <p:txBody>
          <a:bodyPr vert="horz" wrap="square" lIns="91440" tIns="45720" rIns="91440" bIns="45720" numCol="1" anchor="b">
            <a:prstTxWarp prst="textNoShape">
              <a:avLst/>
            </a:prstTxWarp>
          </a:bodyPr>
          <a:lstStyle>
            <a:lvl1pPr algn="l">
              <a:defRPr lang="en-us" sz="2000" b="1"/>
            </a:lvl1pPr>
            <a:lvl2pPr>
              <a:defRPr noProof="1"/>
            </a:lvl2pPr>
            <a:lvl3pPr>
              <a:defRPr noProof="1"/>
            </a:lvl3pPr>
            <a:lvl4pPr>
              <a:defRPr noProof="1"/>
            </a:lvl4pPr>
            <a:lvl5pPr>
              <a:defRPr noProof="1"/>
            </a:lvl5pPr>
            <a:lvl6pPr>
              <a:defRPr noProof="1"/>
            </a:lvl6pPr>
            <a:lvl7pPr>
              <a:defRPr noProof="1"/>
            </a:lvl7pPr>
            <a:lvl8pPr>
              <a:defRPr noProof="1"/>
            </a:lvl8pPr>
            <a:lvl9pPr>
              <a:defRPr noProof="1"/>
            </a:lvl9pPr>
          </a:lstStyle>
          <a:p>
            <a:pPr>
              <a:defRPr lang="en-us"/>
            </a:pPr>
            <a:r>
              <a:t>Click to edit Master title style</a:t>
            </a:r>
          </a:p>
        </p:txBody>
      </p:sp>
      <p:sp>
        <p:nvSpPr>
          <p:cNvPr id="3" name="Conten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UAAK4BAABwNQAAsCUAABAAAAAmAAAACAAAAAGAAAAAAAAA"/>
              </a:ext>
            </a:extLst>
          </p:cNvSpPr>
          <p:nvPr>
            <p:ph idx="1"/>
          </p:nvPr>
        </p:nvSpPr>
        <p:spPr>
          <a:xfrm>
            <a:off x="3575050" y="273050"/>
            <a:ext cx="5111750" cy="5853430"/>
          </a:xfrm>
        </p:spPr>
        <p:txBody>
          <a:bodyPr/>
          <a:lstStyle>
            <a:lvl1pPr>
              <a:defRPr lang="en-us" sz="3200"/>
            </a:lvl1pPr>
            <a:lvl2pPr>
              <a:defRPr lang="en-us" sz="2800"/>
            </a:lvl2pPr>
            <a:lvl3pPr>
              <a:defRPr lang="en-us" sz="2400"/>
            </a:lvl3pPr>
            <a:lvl4pPr>
              <a:defRPr lang="en-us" sz="2000"/>
            </a:lvl4pPr>
            <a:lvl5pPr>
              <a:defRPr lang="en-us" sz="2000"/>
            </a:lvl5pPr>
            <a:lvl6pPr>
              <a:defRPr sz="2000" noProof="1"/>
            </a:lvl6pPr>
            <a:lvl7pPr>
              <a:defRPr sz="2000" noProof="1"/>
            </a:lvl7pPr>
            <a:lvl8pPr>
              <a:defRPr sz="2000" noProof="1"/>
            </a:lvl8pPr>
            <a:lvl9pPr>
              <a:defRPr sz="2000" noProof="1"/>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QIAABSFQAAsCUAABAAAAAmAAAACAAAAAGAAAAAAAAA"/>
              </a:ext>
            </a:extLst>
          </p:cNvSpPr>
          <p:nvPr>
            <p:ph idx="2"/>
          </p:nvPr>
        </p:nvSpPr>
        <p:spPr>
          <a:xfrm>
            <a:off x="457200" y="1435100"/>
            <a:ext cx="3008630" cy="4691380"/>
          </a:xfrm>
        </p:spPr>
        <p:txBody>
          <a:bodyPr/>
          <a:lstStyle>
            <a:lvl1pPr marL="0" indent="0">
              <a:buNone/>
              <a:defRPr lang="en-us" sz="14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sz="900" noProof="1"/>
            </a:lvl6pPr>
            <a:lvl7pPr marL="2743200" indent="0">
              <a:buNone/>
              <a:defRPr sz="900" noProof="1"/>
            </a:lvl7pPr>
            <a:lvl8pPr marL="3200400" indent="0">
              <a:buNone/>
              <a:defRPr sz="900" noProof="1"/>
            </a:lvl8pPr>
            <a:lvl9pPr marL="3657600" indent="0">
              <a:buNone/>
              <a:defRPr sz="900" noProof="1"/>
            </a:lvl9pPr>
          </a:lstStyle>
          <a:p>
            <a:pPr>
              <a:defRPr lang="en-us"/>
            </a:pPr>
            <a:r>
              <a:t>Click to edit Master text styles</a:t>
            </a:r>
          </a:p>
        </p:txBody>
      </p:sp>
      <p:sp>
        <p:nvSpPr>
          <p:cNvPr id="5" name="Date Placeholder 4"/>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F6D24E9-A7D2-38D2-9CD5-51876A9B6A04}" type="datetime1">
              <a:t>4/22/2022</a:t>
            </a:fld>
          </a:p>
        </p:txBody>
      </p:sp>
      <p:sp>
        <p:nvSpPr>
          <p:cNvPr id="6" name="Footer Placeholder 5"/>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7" name="Slide Number Placeholder 6"/>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F6D40D9-97D2-38B6-9CD5-61E30E9B6A34}" type="slidenum">
              <a:t>‹#›</a:t>
            </a:fld>
          </a:p>
        </p:txBody>
      </p:sp>
    </p:spTree>
  </p:cSld>
  <p:clrMapOvr>
    <a:masterClrMapping/>
  </p:clrMapOvr>
</p:sldLayout>
</file>

<file path=ppt/slideLayouts/slideLayout9.xml><?xml version="1.0" encoding="utf-8"?>
<p:sldLayout xmlns:p="http://schemas.openxmlformats.org/presentationml/2006/main" xmlns:p14="http://schemas.microsoft.com/office/powerpoint/2010/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IgdAADHLAAABSEAABAAAAAmAAAACAAAAL2QAAAAAAAA"/>
              </a:ext>
            </a:extLst>
          </p:cNvSpPr>
          <p:nvPr>
            <p:ph type="title"/>
          </p:nvPr>
        </p:nvSpPr>
        <p:spPr>
          <a:xfrm>
            <a:off x="1792605" y="4800600"/>
            <a:ext cx="5486400" cy="567055"/>
          </a:xfrm>
        </p:spPr>
        <p:txBody>
          <a:bodyPr vert="horz" wrap="square" lIns="91440" tIns="45720" rIns="91440" bIns="45720" numCol="1" anchor="b">
            <a:prstTxWarp prst="textNoShape">
              <a:avLst/>
            </a:prstTxWarp>
          </a:bodyPr>
          <a:lstStyle>
            <a:lvl1pPr algn="l">
              <a:defRPr lang="en-us" sz="2000" b="1"/>
            </a:lvl1pPr>
            <a:lvl2pPr>
              <a:defRPr noProof="1"/>
            </a:lvl2pPr>
            <a:lvl3pPr>
              <a:defRPr noProof="1"/>
            </a:lvl3pPr>
            <a:lvl4pPr>
              <a:defRPr noProof="1"/>
            </a:lvl4pPr>
            <a:lvl5pPr>
              <a:defRPr noProof="1"/>
            </a:lvl5pPr>
            <a:lvl6pPr>
              <a:defRPr noProof="1"/>
            </a:lvl6pPr>
            <a:lvl7pPr>
              <a:defRPr noProof="1"/>
            </a:lvl7pPr>
            <a:lvl8pPr>
              <a:defRPr noProof="1"/>
            </a:lvl8pPr>
            <a:lvl9pPr>
              <a:defRPr noProof="1"/>
            </a:lvl9pPr>
          </a:lstStyle>
          <a:p>
            <a:pPr>
              <a:defRPr lang="en-us"/>
            </a:pPr>
            <a:r>
              <a:t>Click to edit Master title style</a:t>
            </a:r>
          </a:p>
        </p:txBody>
      </p:sp>
      <p:sp>
        <p:nvSpPr>
          <p:cNvPr id="3" name="Picture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MUDAADHLAAAFR0AABAAAAAmAAAACAAAAAGAAAAAAAAA"/>
              </a:ext>
            </a:extLst>
          </p:cNvSpPr>
          <p:nvPr>
            <p:ph type="pic" idx="1"/>
          </p:nvPr>
        </p:nvSpPr>
        <p:spPr>
          <a:xfrm>
            <a:off x="1792605" y="612775"/>
            <a:ext cx="5486400" cy="4114800"/>
          </a:xfrm>
        </p:spPr>
        <p:txBody>
          <a:bodyPr/>
          <a:lstStyle>
            <a:lvl1pPr marL="0" indent="0">
              <a:buNone/>
              <a:defRPr lang="en-us" sz="3200"/>
            </a:lvl1pPr>
            <a:lvl2pPr marL="457200" indent="0">
              <a:buNone/>
              <a:defRPr lang="en-us" sz="2800"/>
            </a:lvl2pPr>
            <a:lvl3pPr marL="914400" indent="0">
              <a:buNone/>
              <a:defRPr lang="en-us" sz="2400"/>
            </a:lvl3pPr>
            <a:lvl4pPr marL="1371600" indent="0">
              <a:buNone/>
              <a:defRPr lang="en-us" sz="2000"/>
            </a:lvl4pPr>
            <a:lvl5pPr marL="1828800" indent="0">
              <a:buNone/>
              <a:defRPr lang="en-us" sz="2000"/>
            </a:lvl5pPr>
            <a:lvl6pPr marL="2286000" indent="0">
              <a:buNone/>
              <a:defRPr sz="2000" noProof="1"/>
            </a:lvl6pPr>
            <a:lvl7pPr marL="2743200" indent="0">
              <a:buNone/>
              <a:defRPr sz="2000" noProof="1"/>
            </a:lvl7pPr>
            <a:lvl8pPr marL="3200400" indent="0">
              <a:buNone/>
              <a:defRPr sz="2000" noProof="1"/>
            </a:lvl8pPr>
            <a:lvl9pPr marL="3657600" indent="0">
              <a:buNone/>
              <a:defRPr sz="2000" noProof="1"/>
            </a:lvl9pPr>
          </a:lstStyle>
          <a:p>
            <a:pPr>
              <a:defRPr lang="en-us"/>
            </a:pPr>
          </a:p>
        </p:txBody>
      </p:sp>
      <p:sp>
        <p:nvSpPr>
          <p:cNvPr id="4" name="Text Placeholder 3"/>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AUhAADHLAAA+CUAABAAAAAmAAAACAAAAAGAAAAAAAAA"/>
              </a:ext>
            </a:extLst>
          </p:cNvSpPr>
          <p:nvPr>
            <p:ph idx="2"/>
          </p:nvPr>
        </p:nvSpPr>
        <p:spPr>
          <a:xfrm>
            <a:off x="1792605" y="5367655"/>
            <a:ext cx="5486400" cy="804545"/>
          </a:xfrm>
        </p:spPr>
        <p:txBody>
          <a:bodyPr/>
          <a:lstStyle>
            <a:lvl1pPr marL="0" indent="0">
              <a:buNone/>
              <a:defRPr lang="en-us" sz="14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sz="900" noProof="1"/>
            </a:lvl6pPr>
            <a:lvl7pPr marL="2743200" indent="0">
              <a:buNone/>
              <a:defRPr sz="900" noProof="1"/>
            </a:lvl7pPr>
            <a:lvl8pPr marL="3200400" indent="0">
              <a:buNone/>
              <a:defRPr sz="900" noProof="1"/>
            </a:lvl8pPr>
            <a:lvl9pPr marL="3657600" indent="0">
              <a:buNone/>
              <a:defRPr sz="900" noProof="1"/>
            </a:lvl9pPr>
          </a:lstStyle>
          <a:p>
            <a:pPr>
              <a:defRPr lang="en-us"/>
            </a:pPr>
            <a:r>
              <a:t>Click to edit Master text styles</a:t>
            </a:r>
          </a:p>
        </p:txBody>
      </p:sp>
      <p:sp>
        <p:nvSpPr>
          <p:cNvPr id="5" name="Date Placeholder 4"/>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F6D0C77-39D2-38FA-9CD5-CFAF429B6A9A}" type="datetime1">
              <a:t>4/22/2022</a:t>
            </a:fld>
          </a:p>
        </p:txBody>
      </p:sp>
      <p:sp>
        <p:nvSpPr>
          <p:cNvPr id="6" name="Footer Placeholder 5"/>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7" name="Slide Number Placeholder 6"/>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F6D1DE1-AFD2-38EB-9CD5-59BE539B6A0C}" type="slidenum">
              <a:t>‹#›</a:t>
            </a:fld>
          </a:p>
        </p:txBody>
      </p:sp>
    </p:spTree>
  </p:cSld>
  <p:clrMapOvr>
    <a:masterClrMapping/>
  </p:clrMapOvr>
</p:sldLayout>
</file>

<file path=ppt/slideMasters/_rels/slideMaster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p="http://schemas.openxmlformats.org/presentationml/2006/main" xmlns:p14="http://schemas.microsoft.com/office/powerpoint/2010/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0AIAALEBAABwNQAAuQgAABAAAAAmAAAACAAAAL8fAAAAAAAA"/>
              </a:ext>
            </a:extLst>
          </p:cNvSpPr>
          <p:nvPr>
            <p:ph type="title"/>
          </p:nvPr>
        </p:nvSpPr>
        <p:spPr>
          <a:xfrm>
            <a:off x="457200" y="274955"/>
            <a:ext cx="8229600" cy="1143000"/>
          </a:xfrm>
          <a:prstGeom prst="rect">
            <a:avLst/>
          </a:prstGeom>
        </p:spPr>
        <p:txBody>
          <a:bodyPr vert="horz" wrap="square" lIns="91440" tIns="45720" rIns="91440" bIns="45720" numCol="1" anchor="ctr">
            <a:prstTxWarp prst="textNoShape">
              <a:avLst/>
            </a:prstTxWarp>
          </a:bodyPr>
          <a:lstStyle/>
          <a:p>
            <a:pPr>
              <a:defRPr lang="en-us"/>
            </a:pPr>
            <a:r>
              <a:t>Click to edit Master title style</a:t>
            </a:r>
          </a:p>
        </p:txBody>
      </p:sp>
      <p:sp>
        <p:nvSpPr>
          <p:cNvPr id="3" name="Tex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0AIAANgJAABwNQAAsCUAABAAAAAmAAAACAAAAL8fAAAAAAAA"/>
              </a:ext>
            </a:extLst>
          </p:cNvSpPr>
          <p:nvPr>
            <p:ph type="body" idx="1"/>
          </p:nvPr>
        </p:nvSpPr>
        <p:spPr>
          <a:xfrm>
            <a:off x="457200" y="1600200"/>
            <a:ext cx="8229600" cy="4526280"/>
          </a:xfrm>
          <a:prstGeom prst="rect">
            <a:avLst/>
          </a:prstGeom>
        </p:spPr>
        <p:txBody>
          <a:bodyPr vert="horz" wrap="square" lIns="91440" tIns="45720" rIns="91440" bIns="45720" numCol="1"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0AIAABonAADwDwAAWSkAABAAAAAmAAAACAAAAL+fAAAAAAAA"/>
              </a:ext>
            </a:extLst>
          </p:cNvSpPr>
          <p:nvPr>
            <p:ph type="dt" sz="half" idx="2"/>
          </p:nvPr>
        </p:nvSpPr>
        <p:spPr>
          <a:xfrm>
            <a:off x="457200" y="6356350"/>
            <a:ext cx="2133600" cy="365125"/>
          </a:xfrm>
          <a:prstGeom prst="rect">
            <a:avLst/>
          </a:prstGeom>
        </p:spPr>
        <p:txBody>
          <a:bodyPr vert="horz" wrap="square" lIns="91440" tIns="45720" rIns="91440" bIns="45720" numCol="1" anchor="ctr">
            <a:prstTxWarp prst="textNoShape">
              <a:avLst/>
            </a:prstTxWarp>
          </a:bodyPr>
          <a:lstStyle>
            <a:lvl1pPr algn="l">
              <a:defRPr sz="1200" noProof="1">
                <a:solidFill>
                  <a:srgbClr val="8C8C8C"/>
                </a:solidFill>
              </a:defRPr>
            </a:lvl1pPr>
            <a:lvl2pPr>
              <a:defRPr noProof="1"/>
            </a:lvl2pPr>
            <a:lvl3pPr>
              <a:defRPr noProof="1"/>
            </a:lvl3pPr>
            <a:lvl4pPr>
              <a:defRPr noProof="1"/>
            </a:lvl4pPr>
            <a:lvl5pPr>
              <a:defRPr noProof="1"/>
            </a:lvl5pPr>
            <a:lvl6pPr>
              <a:defRPr noProof="1"/>
            </a:lvl6pPr>
            <a:lvl7pPr>
              <a:defRPr noProof="1"/>
            </a:lvl7pPr>
            <a:lvl8pPr>
              <a:defRPr noProof="1"/>
            </a:lvl8pPr>
            <a:lvl9pPr>
              <a:defRPr noProof="1"/>
            </a:lvl9pPr>
          </a:lstStyle>
          <a:p>
            <a:pPr>
              <a:defRPr noProof="1"/>
            </a:pPr>
            <a:fld id="{3F6D304D-03D2-38C6-9CD5-F5937E9B6AA0}" type="datetime1">
              <a:t/>
            </a:fld>
          </a:p>
        </p:txBody>
      </p:sp>
      <p:sp>
        <p:nvSpPr>
          <p:cNvPr id="5" name="Footer Placeholder 4"/>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BMAABonAAAIJQAAWSkAABAAAAAmAAAACAAAAL+fAAAAAAAA"/>
              </a:ext>
            </a:extLst>
          </p:cNvSpPr>
          <p:nvPr>
            <p:ph type="ftr" sz="quarter" idx="3"/>
          </p:nvPr>
        </p:nvSpPr>
        <p:spPr>
          <a:xfrm>
            <a:off x="3124200" y="6356350"/>
            <a:ext cx="2895600" cy="365125"/>
          </a:xfrm>
          <a:prstGeom prst="rect">
            <a:avLst/>
          </a:prstGeom>
        </p:spPr>
        <p:txBody>
          <a:bodyPr vert="horz" wrap="square" lIns="91440" tIns="45720" rIns="91440" bIns="45720" numCol="1" anchor="ctr">
            <a:prstTxWarp prst="textNoShape">
              <a:avLst/>
            </a:prstTxWarp>
          </a:bodyPr>
          <a:lstStyle>
            <a:lvl1pPr algn="ctr">
              <a:defRPr sz="1200" noProof="1">
                <a:solidFill>
                  <a:srgbClr val="8C8C8C"/>
                </a:solidFill>
              </a:defRPr>
            </a:lvl1pPr>
            <a:lvl2pPr>
              <a:defRPr noProof="1"/>
            </a:lvl2pPr>
            <a:lvl3pPr>
              <a:defRPr noProof="1"/>
            </a:lvl3pPr>
            <a:lvl4pPr>
              <a:defRPr noProof="1"/>
            </a:lvl4pPr>
            <a:lvl5pPr>
              <a:defRPr noProof="1"/>
            </a:lvl5pPr>
            <a:lvl6pPr>
              <a:defRPr noProof="1"/>
            </a:lvl6pPr>
            <a:lvl7pPr>
              <a:defRPr noProof="1"/>
            </a:lvl7pPr>
            <a:lvl8pPr>
              <a:defRPr noProof="1"/>
            </a:lvl8pPr>
            <a:lvl9pPr>
              <a:defRPr noProof="1"/>
            </a:lvl9pPr>
          </a:lstStyle>
          <a:p>
            <a:pPr>
              <a:defRPr noProof="1"/>
            </a:pPr>
          </a:p>
        </p:txBody>
      </p:sp>
      <p:sp>
        <p:nvSpPr>
          <p:cNvPr id="6" name="Slide Number Placeholder 5"/>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1hZ2U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UCgAABonAABwNQAAWSkAABAAAAAmAAAACAAAAL+fAAAAAAAA"/>
              </a:ext>
            </a:extLst>
          </p:cNvSpPr>
          <p:nvPr>
            <p:ph type="sldNum" sz="quarter" idx="4"/>
          </p:nvPr>
        </p:nvSpPr>
        <p:spPr>
          <a:xfrm>
            <a:off x="6553200" y="6356350"/>
            <a:ext cx="2133600" cy="365125"/>
          </a:xfrm>
          <a:prstGeom prst="rect">
            <a:avLst/>
          </a:prstGeom>
        </p:spPr>
        <p:txBody>
          <a:bodyPr vert="horz" wrap="square" lIns="91440" tIns="45720" rIns="91440" bIns="45720" numCol="1" anchor="ctr">
            <a:prstTxWarp prst="textNoShape">
              <a:avLst/>
            </a:prstTxWarp>
          </a:bodyPr>
          <a:lstStyle>
            <a:lvl1pPr algn="r">
              <a:defRPr sz="1200" noProof="1">
                <a:solidFill>
                  <a:srgbClr val="8C8C8C"/>
                </a:solidFill>
              </a:defRPr>
            </a:lvl1pPr>
            <a:lvl2pPr>
              <a:defRPr noProof="1"/>
            </a:lvl2pPr>
            <a:lvl3pPr>
              <a:defRPr noProof="1"/>
            </a:lvl3pPr>
            <a:lvl4pPr>
              <a:defRPr noProof="1"/>
            </a:lvl4pPr>
            <a:lvl5pPr>
              <a:defRPr noProof="1"/>
            </a:lvl5pPr>
            <a:lvl6pPr>
              <a:defRPr noProof="1"/>
            </a:lvl6pPr>
            <a:lvl7pPr>
              <a:defRPr noProof="1"/>
            </a:lvl7pPr>
            <a:lvl8pPr>
              <a:defRPr noProof="1"/>
            </a:lvl8pPr>
            <a:lvl9pPr>
              <a:defRPr noProof="1"/>
            </a:lvl9pPr>
          </a:lstStyle>
          <a:p>
            <a:pPr>
              <a:defRPr noProof="1"/>
            </a:pPr>
            <a:fld id="{3F6D2AC9-87D2-38DC-9CD5-7189649B6A24}" type="slidenum">
              <a:t/>
            </a:fl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marR="0" indent="0" algn="ctr" defTabSz="914400">
        <a:lnSpc>
          <a:spcPct val="100000"/>
        </a:lnSpc>
        <a:spcBef>
          <a:spcPts val="0"/>
        </a:spcBef>
        <a:spcAft>
          <a:spcPts val="0"/>
        </a:spcAft>
        <a:buNone/>
        <a:tabLst/>
        <a:defRPr lang="en-us" sz="4400" b="0" i="0" u="none" strike="noStrike" kern="1" spc="0" baseline="0">
          <a:solidFill>
            <a:schemeClr val="tx1"/>
          </a:solidFill>
          <a:effectLst/>
          <a:txBgFill val="auto"/>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9pPr>
    </p:titleStyle>
    <p:bodyStyle>
      <a:lvl1pPr marL="342900" marR="0" indent="-342900" algn="l" defTabSz="914400">
        <a:lnSpc>
          <a:spcPct val="100000"/>
        </a:lnSpc>
        <a:spcBef>
          <a:spcPts val="765"/>
        </a:spcBef>
        <a:spcAft>
          <a:spcPts val="0"/>
        </a:spcAft>
        <a:buClrTx/>
        <a:buSzTx/>
        <a:buFont typeface="Arial" pitchFamily="2" charset="0"/>
        <a:buChar char="•"/>
        <a:tabLst/>
        <a:defRPr lang="en-us" sz="3200" b="0" i="0" u="none" strike="noStrike" kern="1" spc="0" baseline="0">
          <a:solidFill>
            <a:schemeClr val="tx1"/>
          </a:solidFill>
          <a:effectLst/>
          <a:txBgFill val="auto"/>
          <a:latin typeface="Calibri" pitchFamily="2" charset="0"/>
          <a:ea typeface="Calibri" pitchFamily="2" charset="0"/>
          <a:cs typeface="Calibri" pitchFamily="2" charset="0"/>
        </a:defRPr>
      </a:lvl1pPr>
      <a:lvl2pPr marL="742950" marR="0" indent="-285750" algn="l" defTabSz="914400">
        <a:lnSpc>
          <a:spcPct val="100000"/>
        </a:lnSpc>
        <a:spcBef>
          <a:spcPts val="670"/>
        </a:spcBef>
        <a:spcAft>
          <a:spcPts val="0"/>
        </a:spcAft>
        <a:buClrTx/>
        <a:buSzTx/>
        <a:buFont typeface="Arial" pitchFamily="2" charset="0"/>
        <a:buChar char="–"/>
        <a:tabLst/>
        <a:defRPr lang="en-us" sz="2800" b="0" i="0" u="none" strike="noStrike" kern="1" spc="0" baseline="0">
          <a:solidFill>
            <a:schemeClr val="tx1"/>
          </a:solidFill>
          <a:effectLst/>
          <a:txBgFill val="auto"/>
          <a:latin typeface="Calibri" pitchFamily="2" charset="0"/>
          <a:ea typeface="Calibri" pitchFamily="2" charset="0"/>
          <a:cs typeface="Calibri" pitchFamily="2" charset="0"/>
        </a:defRPr>
      </a:lvl2pPr>
      <a:lvl3pPr marL="1143000" marR="0" indent="-228600" algn="l" defTabSz="914400">
        <a:lnSpc>
          <a:spcPct val="100000"/>
        </a:lnSpc>
        <a:spcBef>
          <a:spcPts val="575"/>
        </a:spcBef>
        <a:spcAft>
          <a:spcPts val="0"/>
        </a:spcAft>
        <a:buClrTx/>
        <a:buSzTx/>
        <a:buFont typeface="Arial" pitchFamily="2" charset="0"/>
        <a:buChar char="•"/>
        <a:tabLst/>
        <a:defRPr lang="en-us" sz="2400" b="0" i="0" u="none" strike="noStrike" kern="1" spc="0" baseline="0">
          <a:solidFill>
            <a:schemeClr val="tx1"/>
          </a:solidFill>
          <a:effectLst/>
          <a:txBgFill val="auto"/>
          <a:latin typeface="Calibri" pitchFamily="2" charset="0"/>
          <a:ea typeface="Calibri" pitchFamily="2" charset="0"/>
          <a:cs typeface="Calibri" pitchFamily="2" charset="0"/>
        </a:defRPr>
      </a:lvl3pPr>
      <a:lvl4pPr marL="1600200" marR="0" indent="-228600" algn="l" defTabSz="914400">
        <a:lnSpc>
          <a:spcPct val="100000"/>
        </a:lnSpc>
        <a:spcBef>
          <a:spcPts val="480"/>
        </a:spcBef>
        <a:spcAft>
          <a:spcPts val="0"/>
        </a:spcAft>
        <a:buClrTx/>
        <a:buSzTx/>
        <a:buFont typeface="Arial" pitchFamily="2" charset="0"/>
        <a:buChar char="–"/>
        <a:tabLst/>
        <a:defRPr lang="en-us" sz="2000" b="0" i="0" u="none" strike="noStrike" kern="1" spc="0" baseline="0">
          <a:solidFill>
            <a:schemeClr val="tx1"/>
          </a:solidFill>
          <a:effectLst/>
          <a:txBgFill val="auto"/>
          <a:latin typeface="Calibri" pitchFamily="2" charset="0"/>
          <a:ea typeface="Calibri" pitchFamily="2" charset="0"/>
          <a:cs typeface="Calibri" pitchFamily="2" charset="0"/>
        </a:defRPr>
      </a:lvl4pPr>
      <a:lvl5pPr marL="2057400" marR="0" indent="-228600" algn="l" defTabSz="914400">
        <a:lnSpc>
          <a:spcPct val="100000"/>
        </a:lnSpc>
        <a:spcBef>
          <a:spcPts val="480"/>
        </a:spcBef>
        <a:spcAft>
          <a:spcPts val="0"/>
        </a:spcAft>
        <a:buClrTx/>
        <a:buSzTx/>
        <a:buFont typeface="Arial" pitchFamily="2" charset="0"/>
        <a:buChar char="»"/>
        <a:tabLst/>
        <a:defRPr lang="en-us" sz="2000" b="0" i="0" u="none" strike="noStrike" kern="1" spc="0" baseline="0">
          <a:solidFill>
            <a:schemeClr val="tx1"/>
          </a:solidFill>
          <a:effectLst/>
          <a:txBgFill val="auto"/>
          <a:latin typeface="Calibri" pitchFamily="2" charset="0"/>
          <a:ea typeface="Calibri" pitchFamily="2" charset="0"/>
          <a:cs typeface="Calibri" pitchFamily="2" charset="0"/>
        </a:defRPr>
      </a:lvl5pPr>
      <a:lvl6pPr marL="2514600" marR="0" indent="-228600" algn="l" defTabSz="914400">
        <a:lnSpc>
          <a:spcPct val="100000"/>
        </a:lnSpc>
        <a:spcBef>
          <a:spcPts val="0"/>
        </a:spcBef>
        <a:spcAft>
          <a:spcPts val="0"/>
        </a:spcAft>
        <a:buClrTx/>
        <a:buSzTx/>
        <a:buFont typeface="Arial" pitchFamily="2" charset="0"/>
        <a:buChar char="•"/>
        <a:tabLst/>
        <a:defRPr sz="2000" b="0" i="0" u="none" strike="noStrike" kern="1" spc="0" baseline="0" noProof="1">
          <a:solidFill>
            <a:schemeClr val="tx1"/>
          </a:solidFill>
          <a:effectLst/>
          <a:txBgFill val="auto"/>
          <a:latin typeface="Calibri" pitchFamily="2" charset="0"/>
          <a:ea typeface="Calibri" pitchFamily="2" charset="0"/>
          <a:cs typeface="Calibri" pitchFamily="2" charset="0"/>
        </a:defRPr>
      </a:lvl6pPr>
      <a:lvl7pPr marL="2971800" marR="0" indent="-228600" algn="l" defTabSz="914400">
        <a:lnSpc>
          <a:spcPct val="100000"/>
        </a:lnSpc>
        <a:spcBef>
          <a:spcPts val="0"/>
        </a:spcBef>
        <a:spcAft>
          <a:spcPts val="0"/>
        </a:spcAft>
        <a:buClrTx/>
        <a:buSzTx/>
        <a:buFont typeface="Arial" pitchFamily="2" charset="0"/>
        <a:buChar char="•"/>
        <a:tabLst/>
        <a:defRPr sz="2000" b="0" i="0" u="none" strike="noStrike" kern="1" spc="0" baseline="0" noProof="1">
          <a:solidFill>
            <a:schemeClr val="tx1"/>
          </a:solidFill>
          <a:effectLst/>
          <a:txBgFill val="auto"/>
          <a:latin typeface="Calibri" pitchFamily="2" charset="0"/>
          <a:ea typeface="Calibri" pitchFamily="2" charset="0"/>
          <a:cs typeface="Calibri" pitchFamily="2" charset="0"/>
        </a:defRPr>
      </a:lvl7pPr>
      <a:lvl8pPr marL="3429000" marR="0" indent="-228600" algn="l" defTabSz="914400">
        <a:lnSpc>
          <a:spcPct val="100000"/>
        </a:lnSpc>
        <a:spcBef>
          <a:spcPts val="0"/>
        </a:spcBef>
        <a:spcAft>
          <a:spcPts val="0"/>
        </a:spcAft>
        <a:buClrTx/>
        <a:buSzTx/>
        <a:buFont typeface="Arial" pitchFamily="2" charset="0"/>
        <a:buChar char="•"/>
        <a:tabLst/>
        <a:defRPr sz="2000" b="0" i="0" u="none" strike="noStrike" kern="1" spc="0" baseline="0" noProof="1">
          <a:solidFill>
            <a:schemeClr val="tx1"/>
          </a:solidFill>
          <a:effectLst/>
          <a:txBgFill val="auto"/>
          <a:latin typeface="Calibri" pitchFamily="2" charset="0"/>
          <a:ea typeface="Calibri" pitchFamily="2" charset="0"/>
          <a:cs typeface="Calibri" pitchFamily="2" charset="0"/>
        </a:defRPr>
      </a:lvl8pPr>
      <a:lvl9pPr marL="3886200" marR="0" indent="-228600" algn="l" defTabSz="914400">
        <a:lnSpc>
          <a:spcPct val="100000"/>
        </a:lnSpc>
        <a:spcBef>
          <a:spcPts val="0"/>
        </a:spcBef>
        <a:spcAft>
          <a:spcPts val="0"/>
        </a:spcAft>
        <a:buClrTx/>
        <a:buSzTx/>
        <a:buFont typeface="Arial" pitchFamily="2" charset="0"/>
        <a:buChar char="•"/>
        <a:tabLst/>
        <a:defRPr sz="2000" b="0" i="0" u="none" strike="noStrike" kern="1" spc="0" baseline="0" noProof="1">
          <a:solidFill>
            <a:schemeClr val="tx1"/>
          </a:solidFill>
          <a:effectLst/>
          <a:txBgFill val="auto"/>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9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imihajlovic@tfbor.bg.ac.rs" TargetMode="External"/><Relationship Id="rId3" Type="http://schemas.openxmlformats.org/officeDocument/2006/relationships/hyperlink" Target="http://www.menadzment.tfbor.bg.ac.rs/" TargetMode="External"/></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hyperlink" Target="ProMujer.com" TargetMode="External"/></Relationships>
</file>

<file path=ppt/slides/_rels/slide1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hyperlink" Target="BookShare.org" TargetMode="External"/><Relationship Id="rId4" Type="http://schemas.openxmlformats.org/officeDocument/2006/relationships/hyperlink" Target="http://www.benetech.org/" TargetMode="External"/></Relationships>
</file>

<file path=ppt/slides/_rels/slide1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hyperlink" Target="http://www.toms.com/" TargetMode="External"/></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microsoft.com/office/2007/relationships/diagramDrawing" Target="../diagrams/drawing1.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openxmlformats.org/officeDocument/2006/relationships/image" Target="../media/image1.png"/></Relationships>
</file>

<file path=ppt/slides/_rels/slide2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s://www.psu.edu/news/research/story/manufacturing-vp-discuss-internet-manufacturing/" TargetMode="External"/></Relationships>
</file>

<file path=ppt/slides/_rels/slide21.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7.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 Id="rId3" Type="http://schemas.openxmlformats.org/officeDocument/2006/relationships/hyperlink" Target="https://miro.com/app/board/uXjVO9aimmQ=/" TargetMode="External"/></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allenbaker.net/" TargetMode="External"/></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AAAAAOsGAABAOAAAEBMAABAAAAAmAAAACAAAAD0QAAAAAAAA"/>
              </a:ext>
            </a:extLst>
          </p:cNvSpPr>
          <p:nvPr>
            <p:ph type="ctrTitle"/>
          </p:nvPr>
        </p:nvSpPr>
        <p:spPr>
          <a:xfrm>
            <a:off x="0" y="1124585"/>
            <a:ext cx="9144000" cy="1974215"/>
          </a:xfrm>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en-us" sz="3600" b="1">
                <a:solidFill>
                  <a:srgbClr val="000000"/>
                </a:solidFill>
                <a:uFill>
                  <a:solidFill>
                    <a:srgbClr val="000000"/>
                  </a:solidFill>
                </a:uFill>
              </a:defRPr>
            </a:pPr>
            <a:r>
              <a:t>Models and cases of social entrepreneurship (SE) and strategic planning used for solving environmental problems in the contemporary Industry 4.0 environment</a:t>
            </a:r>
          </a:p>
        </p:txBody>
      </p:sp>
      <p:sp>
        <p:nvSpPr>
          <p:cNvPr id="3" name="Subtitle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FwUAAOgXAABjMQAAsCIAABAAAAAmAAAACAAAAD0QAAAAAAAA"/>
              </a:ext>
            </a:extLst>
          </p:cNvSpPr>
          <p:nvPr>
            <p:ph type="subTitle" idx="1"/>
          </p:nvPr>
        </p:nvSpPr>
        <p:spPr>
          <a:xfrm>
            <a:off x="827405" y="3886200"/>
            <a:ext cx="7200900" cy="1752600"/>
          </a:xfrm>
        </p:spPr>
        <p:txBody>
          <a:bodyPr vert="horz" wrap="square" lIns="91440" tIns="45720" rIns="91440" bIns="45720" numCol="1" anchor="t">
            <a:prstTxWarp prst="textNoShape">
              <a:avLst/>
            </a:prstTxWarp>
          </a:bodyPr>
          <a:lstStyle/>
          <a:p>
            <a:pPr>
              <a:defRPr lang="en-us"/>
            </a:pPr>
            <a:r>
              <a:rPr lang="en-us" sz="2800"/>
              <a:t>Professor Dr Ivan Mihajlovic</a:t>
            </a:r>
            <a:endParaRPr lang="en-us" sz="2800"/>
          </a:p>
          <a:p>
            <a:pPr>
              <a:defRPr lang="en-us"/>
            </a:pPr>
            <a:r>
              <a:rPr lang="en-us" sz="2800"/>
              <a:t>University of Belgrade, Technical faculty in Bor, Engineering Management Department</a:t>
            </a:r>
            <a:endParaRPr lang="en-us" sz="2800"/>
          </a:p>
          <a:p>
            <a:pPr>
              <a:defRPr lang="en-us"/>
            </a:pPr>
            <a:endParaRPr lang="en-us" sz="2800"/>
          </a:p>
        </p:txBody>
      </p:sp>
      <p:sp>
        <p:nvSpPr>
          <p:cNvPr id="4" name="TextBox 3"/>
          <p:cNvSpPr>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MQgAAGIiAAAsLwAAECgAABAAAAAmAAAACAAAAP//////////"/>
              </a:ext>
            </a:extLst>
          </p:cNvSpPr>
          <p:nvPr/>
        </p:nvSpPr>
        <p:spPr>
          <a:xfrm>
            <a:off x="1331595" y="5589270"/>
            <a:ext cx="6336665" cy="923290"/>
          </a:xfrm>
          <a:prstGeom prst="rect">
            <a:avLst/>
          </a:prstGeom>
          <a:noFill/>
          <a:ln>
            <a:noFill/>
          </a:ln>
          <a:effectLst/>
        </p:spPr>
        <p:txBody>
          <a:bodyPr vert="horz" wrap="square" lIns="91440" tIns="45720" rIns="91440" bIns="45720" numCol="1" anchor="t"/>
          <a:lstStyle/>
          <a:p>
            <a:pPr>
              <a:defRPr noProof="1"/>
            </a:pPr>
            <a:r>
              <a:rPr lang="en-us">
                <a:hlinkClick r:id="rId2"/>
              </a:rPr>
              <a:t>imihajlovic@tfbor.bg.ac.rs</a:t>
            </a:r>
            <a:r>
              <a:rPr lang="en-us"/>
              <a:t>          </a:t>
            </a:r>
            <a:r>
              <a:rPr lang="en-us">
                <a:hlinkClick r:id="rId3"/>
              </a:rPr>
              <a:t>www.menadzment.tfbor.bg.ac.rs</a:t>
            </a:r>
            <a:r>
              <a:rPr lang="en-us"/>
              <a:t> </a:t>
            </a:r>
            <a:endParaRPr lang="en-us"/>
          </a:p>
          <a:p>
            <a:pPr>
              <a:defRPr noProof="1"/>
            </a:pPr>
            <a:endParaRPr lang="en-us"/>
          </a:p>
          <a:p>
            <a:pPr algn="ctr">
              <a:defRPr noProof="1"/>
            </a:pPr>
            <a:r>
              <a:rPr lang="en-us"/>
              <a:t>Vojske Jugoslavije 12, 19210 Bor, Serbia</a:t>
            </a:r>
            <a:endParaRPr lang="en-us"/>
          </a:p>
        </p:txBody>
      </p:sp>
    </p:spTree>
  </p:cSld>
  <p:clrMapOvr>
    <a:masterClrMapping/>
  </p:clrMapOvr>
  <p:timing>
    <p:tnLst>
      <p:par>
        <p:cTn id="1" dur="indefinite" restart="never" nodeType="tmRoot"/>
      </p:par>
    </p:tnLst>
  </p:timing>
</p:sld>
</file>

<file path=ppt/slides/slide1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From CSR to SE</a:t>
            </a:r>
          </a:p>
        </p:txBody>
      </p:sp>
      <p:sp>
        <p:nvSpPr>
          <p:cNvPr id="3" name="Conten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type="body" idx="1"/>
          </p:nvPr>
        </p:nvSpPr>
        <p:spPr/>
        <p:txBody>
          <a:bodyPr/>
          <a:lstStyle/>
          <a:p>
            <a:pPr>
              <a:defRPr lang="en-us"/>
            </a:pPr>
          </a:p>
        </p:txBody>
      </p:sp>
      <p:pic>
        <p:nvPicPr>
          <p:cNvPr id="4" name="Picture 2" descr="http://outside-inc.nl/wp-content/uploads/2015/02/ccf41f5b-763c-4a46-a094-4ce8bd8309b7.jpg"/>
          <p:cNvPicPr>
            <a:picLocks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Gy3UI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JgGAAA7CQAAyDAAAN8oAAAQAAAAJgAAAAgAAAD//////////w=="/>
              </a:ext>
            </a:extLst>
          </p:cNvPicPr>
          <p:nvPr/>
        </p:nvPicPr>
        <p:blipFill>
          <a:blip r:embed="rId2"/>
          <a:stretch>
            <a:fillRect/>
          </a:stretch>
        </p:blipFill>
        <p:spPr>
          <a:xfrm>
            <a:off x="1071880" y="1500505"/>
            <a:ext cx="6858000" cy="5143500"/>
          </a:xfrm>
          <a:prstGeom prst="rect">
            <a:avLst/>
          </a:prstGeom>
          <a:noFill/>
          <a:ln>
            <a:noFill/>
          </a:ln>
          <a:effectLst/>
        </p:spPr>
      </p:pic>
      <p:sp>
        <p:nvSpPr>
          <p:cNvPr id="5" name="TextBox 4"/>
          <p:cNvSpPr>
            <a:extLst>
              <a:ext uri="smNativeData">
                <pr:smNativeData xmlns:pr="smNativeData" val="SMDATA_16_hsRiYhMAAAAlAAAAZAAAAA0AAAAAkAAAAEgAAACQAAAASAAAAAAAAAAAAAAAAAAAAAEAAABQAAAAAAAAAAAA4D8AAAAAAADgPwAAAAAAAOA/AAAAAAAA4D8AAAAAAADgPwAAAAAAAOA/AAAAAAAA4D8AAAAAAADgPwAAAAAAAOA/AAAAAAAA4D8CAAAAjAAAAAEAAAAAAAAAACBg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BgAAAAAAEAAAAAAAAAAAAAAAAAAAAAAAAAAAAAAAAAAAAAAAAAAAAAAAJ/f38AAAAAA8zMzADAwP8Af39/AAAAAAAAAAAAAAAAAAAAAAAAAAAAIQAAABgAAAAUAAAAxxMAAHokAACZIwAAcygAABAAAAAmAAAACAAAAP//////////"/>
              </a:ext>
            </a:extLst>
          </p:cNvSpPr>
          <p:nvPr/>
        </p:nvSpPr>
        <p:spPr>
          <a:xfrm>
            <a:off x="3215005" y="5929630"/>
            <a:ext cx="2571750" cy="645795"/>
          </a:xfrm>
          <a:prstGeom prst="rect">
            <a:avLst/>
          </a:prstGeom>
          <a:solidFill>
            <a:srgbClr val="002060"/>
          </a:solidFill>
          <a:ln>
            <a:noFill/>
          </a:ln>
          <a:effectLst/>
        </p:spPr>
        <p:txBody>
          <a:bodyPr vert="horz" wrap="square" lIns="91440" tIns="45720" rIns="91440" bIns="45720" numCol="1" anchor="t"/>
          <a:lstStyle/>
          <a:p>
            <a:pPr>
              <a:defRPr noProof="1"/>
            </a:pPr>
          </a:p>
          <a:p>
            <a:pPr>
              <a:defRPr noProof="1"/>
            </a:pPr>
          </a:p>
        </p:txBody>
      </p:sp>
      <p:sp>
        <p:nvSpPr>
          <p:cNvPr id="6" name="TextBox 5"/>
          <p:cNvSpPr>
            <a:extLst>
              <a:ext uri="smNativeData">
                <pr:smNativeData xmlns:pr="smNativeData" val="SMDATA_16_hsRiYhMAAAAlAAAAZAAAAA0AAAAAkAAAAEgAAACQAAAASAAAAAAAAAAAAAAAAAAAAAEAAABQAAAAAAAAAAAA4D8AAAAAAADgPwAAAAAAAOA/AAAAAAAA4D8AAAAAAADgPwAAAAAAAOA/AAAAAAAA4D8AAAAAAADgPwAAAAAAAOA/AAAAAAAA4D8CAAAAjAAAAAEAAAAAAAAAPz8/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Pz8/AAAAAAEAAAAAAAAAAAAAAAAAAAAAAAAAAAAAAAAAAAAAAAAAAAAAAAJ/f38AAAAAA8zMzADAwP8Af39/AAAAAAAAAAAAAAAAAAAAAAAAAAAAIQAAABgAAAAUAAAANiMAAOgKAAD8JAAALQ0AABAAAAAmAAAACAAAAP//////////"/>
              </a:ext>
            </a:extLst>
          </p:cNvSpPr>
          <p:nvPr/>
        </p:nvSpPr>
        <p:spPr>
          <a:xfrm>
            <a:off x="5723890" y="1772920"/>
            <a:ext cx="288290" cy="368935"/>
          </a:xfrm>
          <a:prstGeom prst="rect">
            <a:avLst/>
          </a:prstGeom>
          <a:solidFill>
            <a:srgbClr val="3F3F3F"/>
          </a:solidFill>
          <a:ln>
            <a:noFill/>
          </a:ln>
          <a:effectLst/>
        </p:spPr>
        <p:txBody>
          <a:bodyPr vert="horz" wrap="square" lIns="91440" tIns="45720" rIns="91440" bIns="45720" numCol="1" anchor="t"/>
          <a:lstStyle/>
          <a:p>
            <a:pPr>
              <a:defRPr noProof="1"/>
            </a:pPr>
          </a:p>
        </p:txBody>
      </p:sp>
      <p:sp>
        <p:nvSpPr>
          <p:cNvPr id="7" name="TextBox 6"/>
          <p:cNvSpPr>
            <a:extLst>
              <a:ext uri="smNativeData">
                <pr:smNativeData xmlns:pr="smNativeData" val="SMDATA_16_hsRiYhMAAAAlAAAAZAAAAA0AAAAAkAAAAEgAAACQAAAASAAAAAAAAAAAAAAAAAAAAAEAAABQAAAAAAAAAAAA4D8AAAAAAADgPwAAAAAAAOA/AAAAAAAA4D8AAAAAAADgPwAAAAAAAOA/AAAAAAAA4D8AAAAAAADgPwAAAAAAAOA/AAAAAAAA4D8CAAAAjAAAAAEAAAAAAAAAPz8/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Pz8/AAAAAAEAAAAAAAAAAAAAAAAAAAAAAAAAAAAAAAAAAAAAAAAAAAAAAAJ/f38AAAAAA8zMzADAwP8Af39/AAAAAAAAAAAAAAAAAAAAAAAAAAAAIQAAABgAAAAUAAAAAx0AAK0MAABUIgAA8w4AABAAAAAmAAAACAAAAP//////////"/>
              </a:ext>
            </a:extLst>
          </p:cNvSpPr>
          <p:nvPr/>
        </p:nvSpPr>
        <p:spPr>
          <a:xfrm>
            <a:off x="4716145" y="2060575"/>
            <a:ext cx="864235" cy="369570"/>
          </a:xfrm>
          <a:prstGeom prst="rect">
            <a:avLst/>
          </a:prstGeom>
          <a:solidFill>
            <a:srgbClr val="3F3F3F"/>
          </a:solidFill>
          <a:ln>
            <a:noFill/>
          </a:ln>
          <a:effectLst/>
        </p:spPr>
        <p:txBody>
          <a:bodyPr vert="horz" wrap="square" lIns="91440" tIns="45720" rIns="91440" bIns="45720" numCol="1" anchor="t"/>
          <a:lstStyle/>
          <a:p>
            <a:pPr>
              <a:defRPr noProof="1"/>
            </a:pPr>
          </a:p>
        </p:txBody>
      </p:sp>
    </p:spTree>
  </p:cSld>
  <p:clrMapOvr>
    <a:masterClrMapping/>
  </p:clrMapOvr>
  <p:timing>
    <p:tnLst>
      <p:par>
        <p:cTn id="1" dur="indefinite" restart="never" nodeType="tmRoot"/>
      </p:par>
    </p:tnLst>
  </p:timing>
</p:sld>
</file>

<file path=ppt/slides/slide1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fdiv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Glossary</a:t>
            </a:r>
          </a:p>
        </p:txBody>
      </p:sp>
      <p:sp>
        <p:nvSpPr>
          <p:cNvPr id="3" name="Conten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DwQAAAAAAAA"/>
              </a:ext>
            </a:extLst>
          </p:cNvSpPr>
          <p:nvPr>
            <p:ph type="body" idx="1"/>
          </p:nvPr>
        </p:nvSpPr>
        <p:spPr/>
        <p:txBody>
          <a:bodyPr vert="horz" wrap="square" lIns="91440" tIns="45720" rIns="91440" bIns="45720" numCol="1" anchor="t">
            <a:prstTxWarp prst="textNoShape">
              <a:avLst/>
            </a:prstTxWarp>
          </a:bodyPr>
          <a:lstStyle/>
          <a:p>
            <a:pPr>
              <a:defRPr lang="en-us" sz="2400"/>
            </a:pPr>
            <a:r>
              <a:rPr lang="en-us" b="1"/>
              <a:t>Incremental Innovation. </a:t>
            </a:r>
            <a:r>
              <a:t>This consists of small, yet meaningful improvements in your products, services, and other ways in which you do business.</a:t>
            </a:r>
          </a:p>
          <a:p>
            <a:pPr>
              <a:defRPr lang="en-us" sz="2400"/>
            </a:pPr>
            <a:r>
              <a:rPr lang="en-us" b="1"/>
              <a:t>Breakthrough Innovation. </a:t>
            </a:r>
            <a:r>
              <a:t>This is a meaningful change in the way you do business that gives consumers something demonstrably new (beyond "new and improved"). </a:t>
            </a:r>
          </a:p>
          <a:p>
            <a:pPr>
              <a:defRPr lang="en-us" sz="2400"/>
            </a:pPr>
            <a:r>
              <a:rPr lang="en-us" b="1"/>
              <a:t>Transformational Innovation. </a:t>
            </a:r>
            <a:r>
              <a:t>This is usually (but not always) the introduction of a technology that creates a new industry and transforms the way we live and work.  This kind of innovation often eliminates existing industries or, at a minimum, totally transforms them.</a:t>
            </a:r>
          </a:p>
          <a:p>
            <a:pPr>
              <a:defRPr lang="en-us" sz="2400"/>
            </a:pPr>
          </a:p>
        </p:txBody>
      </p:sp>
    </p:spTree>
  </p:cSld>
  <p:clrMapOvr>
    <a:masterClrMapping/>
  </p:clrMapOvr>
  <p:timing>
    <p:tnLst>
      <p:par>
        <p:cTn id="1" dur="indefinite" restart="never" nodeType="tmRoot"/>
      </p:par>
    </p:tnLst>
  </p:timing>
</p:sld>
</file>

<file path=ppt/slides/slide1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DwQAAAAAAAA"/>
              </a:ext>
            </a:extLst>
          </p:cNvSpPr>
          <p:nvPr>
            <p:ph type="title"/>
          </p:nvPr>
        </p:nvSpPr>
        <p:spPr/>
        <p:txBody>
          <a:bodyPr vert="horz" wrap="square" lIns="91440" tIns="45720" rIns="91440" bIns="45720" numCol="1" anchor="ctr">
            <a:prstTxWarp prst="textNoShape">
              <a:avLst/>
            </a:prstTxWarp>
          </a:bodyPr>
          <a:lstStyle/>
          <a:p>
            <a:pPr>
              <a:defRPr lang="en-us" sz="4000"/>
            </a:pPr>
            <a:r>
              <a:t>Entrepreneurs/Social Entrepreneurs</a:t>
            </a:r>
          </a:p>
        </p:txBody>
      </p:sp>
      <p:pic>
        <p:nvPicPr>
          <p:cNvPr id="3" name="Content Placeholder 5" descr="SE2.jpg"/>
          <p:cNvPicPr>
            <a:picLocks noGrp="1" noChangeArrowheads="1"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Q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GsGAAAOCAAAYzEAACgnAAAQAAAAJgAAAAgAAAABgQAAAAAAAA=="/>
              </a:ext>
            </a:extLst>
          </p:cNvPicPr>
          <p:nvPr>
            <p:ph type="pic" idx="1"/>
          </p:nvPr>
        </p:nvPicPr>
        <p:blipFill>
          <a:blip r:embed="rId2"/>
          <a:stretch>
            <a:fillRect/>
          </a:stretch>
        </p:blipFill>
        <p:spPr>
          <a:xfrm>
            <a:off x="1043305" y="1309370"/>
            <a:ext cx="6985000" cy="5055870"/>
          </a:xfrm>
          <a:prstGeom prst="rect">
            <a:avLst/>
          </a:prstGeom>
        </p:spPr>
      </p:pic>
    </p:spTree>
  </p:cSld>
  <p:clrMapOvr>
    <a:masterClrMapping/>
  </p:clrMapOvr>
  <p:timing>
    <p:tnLst>
      <p:par>
        <p:cTn id="1" dur="indefinite" restart="never" nodeType="tmRoot"/>
      </p:par>
    </p:tnLst>
  </p:timing>
</p:sld>
</file>

<file path=ppt/slides/slide1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DwQAAAAAAAA"/>
              </a:ext>
            </a:extLst>
          </p:cNvSpPr>
          <p:nvPr>
            <p:ph type="title"/>
          </p:nvPr>
        </p:nvSpPr>
        <p:spPr/>
        <p:txBody>
          <a:bodyPr vert="horz" wrap="square" lIns="91440" tIns="45720" rIns="91440" bIns="45720" numCol="1" anchor="ctr">
            <a:prstTxWarp prst="textNoShape">
              <a:avLst/>
            </a:prstTxWarp>
          </a:bodyPr>
          <a:lstStyle/>
          <a:p>
            <a:pPr>
              <a:defRPr lang="en-us" sz="4000"/>
            </a:pPr>
            <a:r>
              <a:t>Entrepreneurs/Social Entrepreneurs</a:t>
            </a:r>
          </a:p>
        </p:txBody>
      </p:sp>
      <p:pic>
        <p:nvPicPr>
          <p:cNvPr id="3" name="Content Placeholder 3" descr="SE1.jpg"/>
          <p:cNvPicPr>
            <a:picLocks noGrp="1" noChangeArrowheads="1"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Xx3UI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NkAAADOBwAAQDgAAA4hAAAQAAAAJgAAAAgAAAABgQAAAAAAAA=="/>
              </a:ext>
            </a:extLst>
          </p:cNvPicPr>
          <p:nvPr>
            <p:ph type="pic" idx="1"/>
          </p:nvPr>
        </p:nvPicPr>
        <p:blipFill>
          <a:blip r:embed="rId2"/>
          <a:stretch>
            <a:fillRect/>
          </a:stretch>
        </p:blipFill>
        <p:spPr>
          <a:xfrm>
            <a:off x="137795" y="1268730"/>
            <a:ext cx="9006205" cy="4104640"/>
          </a:xfrm>
          <a:prstGeom prst="rect">
            <a:avLst/>
          </a:prstGeom>
        </p:spPr>
      </p:pic>
    </p:spTree>
  </p:cSld>
  <p:clrMapOvr>
    <a:masterClrMapping/>
  </p:clrMapOvr>
  <p:timing>
    <p:tnLst>
      <p:par>
        <p:cTn id="1" dur="indefinite" restart="never" nodeType="tmRoot"/>
      </p:par>
    </p:tnLst>
  </p:timing>
</p:sld>
</file>

<file path=ppt/slides/slide1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DwQAAAAAAAA"/>
              </a:ext>
            </a:extLst>
          </p:cNvSpPr>
          <p:nvPr>
            <p:ph type="title"/>
          </p:nvPr>
        </p:nvSpPr>
        <p:spPr/>
        <p:txBody>
          <a:bodyPr vert="horz" wrap="square" lIns="91440" tIns="45720" rIns="91440" bIns="45720" numCol="1" anchor="ctr">
            <a:prstTxWarp prst="textNoShape">
              <a:avLst/>
            </a:prstTxWarp>
          </a:bodyPr>
          <a:lstStyle/>
          <a:p>
            <a:pPr>
              <a:defRPr lang="en-us"/>
            </a:pPr>
            <a:r>
              <a:t>Models of SE</a:t>
            </a:r>
          </a:p>
        </p:txBody>
      </p:sp>
      <p:sp>
        <p:nvSpPr>
          <p:cNvPr id="3" name="Conten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type="body" idx="1"/>
          </p:nvPr>
        </p:nvSpPr>
        <p:spPr/>
        <p:txBody>
          <a:bodyPr/>
          <a:lstStyle/>
          <a:p>
            <a:pPr>
              <a:defRPr lang="en-us"/>
            </a:pPr>
            <a:r>
              <a:t>Model of entrepreneurial support,</a:t>
            </a:r>
          </a:p>
          <a:p>
            <a:pPr>
              <a:defRPr lang="en-us"/>
            </a:pPr>
            <a:r>
              <a:t>Model of market mediation,</a:t>
            </a:r>
          </a:p>
          <a:p>
            <a:pPr>
              <a:defRPr lang="en-us"/>
            </a:pPr>
            <a:r>
              <a:t>Employment model,</a:t>
            </a:r>
          </a:p>
          <a:p>
            <a:pPr>
              <a:defRPr lang="en-us"/>
            </a:pPr>
            <a:r>
              <a:t>Direct participation fee for services model,</a:t>
            </a:r>
          </a:p>
          <a:p>
            <a:pPr>
              <a:defRPr lang="en-us"/>
            </a:pPr>
            <a:r>
              <a:t>Subvention model.</a:t>
            </a:r>
          </a:p>
          <a:p>
            <a:pPr>
              <a:buNone/>
              <a:defRPr lang="en-us"/>
            </a:pPr>
          </a:p>
        </p:txBody>
      </p:sp>
    </p:spTree>
  </p:cSld>
  <p:clrMapOvr>
    <a:masterClrMapping/>
  </p:clrMapOvr>
  <p:timing>
    <p:tnLst>
      <p:par>
        <p:cTn id="1" dur="indefinite" restart="never" nodeType="tmRoot"/>
      </p:par>
    </p:tnLst>
  </p:timing>
</p:sld>
</file>

<file path=ppt/slides/slide1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Model of entrepreneurial support</a:t>
            </a:r>
          </a:p>
        </p:txBody>
      </p:sp>
      <p:pic>
        <p:nvPicPr>
          <p:cNvPr id="3" name="Content Placeholder 3" descr="model 1.jpg"/>
          <p:cNvPicPr>
            <a:picLocks noGrp="1" noChangeArrowheads="1"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IkFAAA8DAAAMTMAAHQWAAAQAAAAJgAAAAgAAAABgQAAAAAAAA=="/>
              </a:ext>
            </a:extLst>
          </p:cNvPicPr>
          <p:nvPr>
            <p:ph type="pic" idx="1"/>
          </p:nvPr>
        </p:nvPicPr>
        <p:blipFill>
          <a:blip r:embed="rId2"/>
          <a:stretch>
            <a:fillRect/>
          </a:stretch>
        </p:blipFill>
        <p:spPr>
          <a:xfrm>
            <a:off x="899795" y="1988820"/>
            <a:ext cx="7421880" cy="1661160"/>
          </a:xfrm>
          <a:prstGeom prst="rect">
            <a:avLst/>
          </a:prstGeom>
        </p:spPr>
      </p:pic>
      <p:sp>
        <p:nvSpPr>
          <p:cNvPr id="4" name="TextBox 4"/>
          <p:cNvSpPr>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BEAANoaAACpIwAANR8AABAAAAAmAAAACAAAAP//////////"/>
              </a:ext>
            </a:extLst>
          </p:cNvSpPr>
          <p:nvPr/>
        </p:nvSpPr>
        <p:spPr>
          <a:xfrm>
            <a:off x="2915920" y="4364990"/>
            <a:ext cx="2880995" cy="708025"/>
          </a:xfrm>
          <a:prstGeom prst="rect">
            <a:avLst/>
          </a:prstGeom>
          <a:noFill/>
          <a:ln>
            <a:noFill/>
          </a:ln>
          <a:effectLst/>
        </p:spPr>
        <p:txBody>
          <a:bodyPr vert="horz" wrap="square" lIns="91440" tIns="45720" rIns="91440" bIns="45720" numCol="1" anchor="t"/>
          <a:lstStyle/>
          <a:p>
            <a:pPr>
              <a:defRPr noProof="1"/>
            </a:pPr>
            <a:r>
              <a:rPr lang="en-us" sz="2000"/>
              <a:t>Example: </a:t>
            </a:r>
            <a:r>
              <a:rPr lang="en-us" sz="2000">
                <a:hlinkClick r:id="rId3"/>
              </a:rPr>
              <a:t>ProMujer.com</a:t>
            </a:r>
            <a:r>
              <a:rPr lang="en-us" sz="2000"/>
              <a:t> </a:t>
            </a:r>
            <a:r>
              <a:rPr sz="2000" noProof="1"/>
              <a:t>Bolivia</a:t>
            </a:r>
            <a:r>
              <a:rPr lang="en-us" sz="2000"/>
              <a:t> </a:t>
            </a:r>
            <a:endParaRPr sz="2000" noProof="1"/>
          </a:p>
        </p:txBody>
      </p:sp>
    </p:spTree>
  </p:cSld>
  <p:clrMapOvr>
    <a:masterClrMapping/>
  </p:clrMapOvr>
  <p:timing>
    <p:tnLst>
      <p:par>
        <p:cTn id="1" dur="indefinite" restart="never" nodeType="tmRoot"/>
      </p:par>
    </p:tnLst>
  </p:timing>
</p:sld>
</file>

<file path=ppt/slides/slide1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Model of market mediation</a:t>
            </a:r>
          </a:p>
        </p:txBody>
      </p:sp>
      <p:pic>
        <p:nvPicPr>
          <p:cNvPr id="3" name="Content Placeholder 3" descr="model 2.jpg"/>
          <p:cNvPicPr>
            <a:picLocks noGrp="1" noChangeArrowheads="1"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Xs4oI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IkFAACQDQAAMTMAAMgXAAAQAAAAJgAAAAgAAAABgQAAAAAAAA=="/>
              </a:ext>
            </a:extLst>
          </p:cNvPicPr>
          <p:nvPr>
            <p:ph type="pic" idx="1"/>
          </p:nvPr>
        </p:nvPicPr>
        <p:blipFill>
          <a:blip r:embed="rId2"/>
          <a:stretch>
            <a:fillRect/>
          </a:stretch>
        </p:blipFill>
        <p:spPr>
          <a:xfrm>
            <a:off x="899795" y="2204720"/>
            <a:ext cx="7421880" cy="1661160"/>
          </a:xfrm>
          <a:prstGeom prst="rect">
            <a:avLst/>
          </a:prstGeom>
        </p:spPr>
      </p:pic>
      <p:sp>
        <p:nvSpPr>
          <p:cNvPr id="4" name="TextBox 4"/>
          <p:cNvSpPr>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n/AQ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IAANoaAABjMQAANR8AABAAAAAmAAAACAAAAP//////////"/>
              </a:ext>
            </a:extLst>
          </p:cNvSpPr>
          <p:nvPr/>
        </p:nvSpPr>
        <p:spPr>
          <a:xfrm>
            <a:off x="395605" y="4364990"/>
            <a:ext cx="7632700" cy="708025"/>
          </a:xfrm>
          <a:prstGeom prst="rect">
            <a:avLst/>
          </a:prstGeom>
          <a:noFill/>
          <a:ln>
            <a:noFill/>
          </a:ln>
          <a:effectLst/>
        </p:spPr>
        <p:txBody>
          <a:bodyPr vert="horz" wrap="square" lIns="91440" tIns="45720" rIns="91440" bIns="45720" numCol="1" anchor="t"/>
          <a:lstStyle/>
          <a:p>
            <a:pPr algn="ctr">
              <a:defRPr noProof="1"/>
            </a:pPr>
            <a:r>
              <a:rPr lang="en-us" sz="2000"/>
              <a:t>Example: Marketing Cooperative Blue Stone – Philippines</a:t>
            </a:r>
            <a:endParaRPr lang="en-us" sz="2000"/>
          </a:p>
          <a:p>
            <a:pPr>
              <a:defRPr noProof="1"/>
            </a:pPr>
            <a:r>
              <a:rPr lang="en-us" sz="2000"/>
              <a:t>- </a:t>
            </a:r>
            <a:r>
              <a:rPr sz="2000" noProof="1"/>
              <a:t>Maunt Pintubo, 1990.</a:t>
            </a:r>
            <a:endParaRPr sz="2000" noProof="1"/>
          </a:p>
        </p:txBody>
      </p:sp>
    </p:spTree>
  </p:cSld>
  <p:clrMapOvr>
    <a:masterClrMapping/>
  </p:clrMapOvr>
  <p:timing>
    <p:tnLst>
      <p:par>
        <p:cTn id="1" dur="indefinite" restart="never" nodeType="tmRoot"/>
      </p:par>
    </p:tnLst>
  </p:timing>
</p:sld>
</file>

<file path=ppt/slides/slide1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Employment model</a:t>
            </a:r>
          </a:p>
        </p:txBody>
      </p:sp>
      <p:pic>
        <p:nvPicPr>
          <p:cNvPr id="3" name="Content Placeholder 3" descr="model 3.jpg"/>
          <p:cNvPicPr>
            <a:picLocks noGrp="1" noChangeArrowheads="1"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Xs4oI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PcJAADoCgAAEy4AAKseAAAQAAAAJgAAAAgAAAABgQAAAAAAAA=="/>
              </a:ext>
            </a:extLst>
          </p:cNvPicPr>
          <p:nvPr>
            <p:ph type="pic" idx="1"/>
          </p:nvPr>
        </p:nvPicPr>
        <p:blipFill>
          <a:blip r:embed="rId2"/>
          <a:stretch>
            <a:fillRect/>
          </a:stretch>
        </p:blipFill>
        <p:spPr>
          <a:xfrm>
            <a:off x="1619885" y="1772920"/>
            <a:ext cx="5869940" cy="3212465"/>
          </a:xfrm>
          <a:prstGeom prst="rect">
            <a:avLst/>
          </a:prstGeom>
        </p:spPr>
      </p:pic>
      <p:sp>
        <p:nvSpPr>
          <p:cNvPr id="4" name="TextBox 4"/>
          <p:cNvSpPr>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pgQAAH8hAACaMwAAoykAABAAAAAmAAAACAAAAP//////////"/>
              </a:ext>
            </a:extLst>
          </p:cNvSpPr>
          <p:nvPr/>
        </p:nvSpPr>
        <p:spPr>
          <a:xfrm>
            <a:off x="755650" y="5445125"/>
            <a:ext cx="7632700" cy="1323340"/>
          </a:xfrm>
          <a:prstGeom prst="rect">
            <a:avLst/>
          </a:prstGeom>
          <a:noFill/>
          <a:ln>
            <a:noFill/>
          </a:ln>
          <a:effectLst/>
        </p:spPr>
        <p:txBody>
          <a:bodyPr vert="horz" wrap="square" lIns="91440" tIns="45720" rIns="91440" bIns="45720" numCol="1" anchor="t"/>
          <a:lstStyle/>
          <a:p>
            <a:pPr algn="ctr">
              <a:defRPr noProof="1"/>
            </a:pPr>
            <a:r>
              <a:rPr lang="en-us" sz="2000"/>
              <a:t>Example: “Kosmos” Print House, BGD, Serbia</a:t>
            </a:r>
            <a:endParaRPr lang="en-us" sz="2000"/>
          </a:p>
          <a:p>
            <a:pPr algn="ctr">
              <a:buFontTx/>
              <a:buChar char="-"/>
              <a:defRPr noProof="1"/>
            </a:pPr>
            <a:r>
              <a:rPr lang="en-us" sz="2000"/>
              <a:t>Employing hard to employ individuals</a:t>
            </a:r>
            <a:endParaRPr lang="en-us" sz="2000"/>
          </a:p>
          <a:p>
            <a:pPr algn="ctr">
              <a:buFontTx/>
              <a:buChar char="-"/>
              <a:defRPr noProof="1"/>
            </a:pPr>
            <a:r>
              <a:rPr lang="en-us" sz="2000"/>
              <a:t>Visually challenged (blind)</a:t>
            </a:r>
            <a:endParaRPr lang="en-us" sz="2000"/>
          </a:p>
          <a:p>
            <a:pPr algn="ctr">
              <a:buFontTx/>
              <a:buChar char="-"/>
              <a:defRPr noProof="1"/>
            </a:pPr>
            <a:r>
              <a:rPr lang="en-us" sz="2000"/>
              <a:t>35/67 Emp.</a:t>
            </a:r>
            <a:endParaRPr sz="2000" noProof="1"/>
          </a:p>
        </p:txBody>
      </p:sp>
    </p:spTree>
  </p:cSld>
  <p:clrMapOvr>
    <a:masterClrMapping/>
  </p:clrMapOvr>
  <p:timing>
    <p:tnLst>
      <p:par>
        <p:cTn id="1" dur="indefinite" restart="never" nodeType="tmRoot"/>
      </p:par>
    </p:tnLst>
  </p:timing>
</p:sld>
</file>

<file path=ppt/slides/slide1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DwQAAAAAAAA"/>
              </a:ext>
            </a:extLst>
          </p:cNvSpPr>
          <p:nvPr>
            <p:ph type="title"/>
          </p:nvPr>
        </p:nvSpPr>
        <p:spPr/>
        <p:txBody>
          <a:bodyPr vert="horz" wrap="square" lIns="91440" tIns="45720" rIns="91440" bIns="45720" numCol="1" anchor="ctr">
            <a:prstTxWarp prst="textNoShape">
              <a:avLst/>
            </a:prstTxWarp>
          </a:bodyPr>
          <a:lstStyle/>
          <a:p>
            <a:pPr>
              <a:defRPr lang="en-us"/>
            </a:pPr>
            <a:r>
              <a:t>Direct participation fee for services model</a:t>
            </a:r>
          </a:p>
        </p:txBody>
      </p:sp>
      <p:pic>
        <p:nvPicPr>
          <p:cNvPr id="3" name="Content Placeholder 3" descr="model 4.jpg"/>
          <p:cNvPicPr>
            <a:picLocks noGrp="1" noChangeArrowheads="1"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XxXUI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OUKAADLCwAAmSwAAHUaAAAQAAAAJgAAAAgAAAABgQAAAAAAAA=="/>
              </a:ext>
            </a:extLst>
          </p:cNvPicPr>
          <p:nvPr>
            <p:ph type="pic" idx="1"/>
          </p:nvPr>
        </p:nvPicPr>
        <p:blipFill>
          <a:blip r:embed="rId2"/>
          <a:stretch>
            <a:fillRect/>
          </a:stretch>
        </p:blipFill>
        <p:spPr>
          <a:xfrm>
            <a:off x="1771015" y="1917065"/>
            <a:ext cx="5478780" cy="2383790"/>
          </a:xfrm>
          <a:prstGeom prst="rect">
            <a:avLst/>
          </a:prstGeom>
        </p:spPr>
      </p:pic>
      <p:sp>
        <p:nvSpPr>
          <p:cNvPr id="4" name="TextBox 4"/>
          <p:cNvSpPr>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pgQAABEdAACaMwAA4yoAABAAAAAmAAAACAAAAP//////////"/>
              </a:ext>
            </a:extLst>
          </p:cNvSpPr>
          <p:nvPr/>
        </p:nvSpPr>
        <p:spPr>
          <a:xfrm>
            <a:off x="755650" y="4725035"/>
            <a:ext cx="7632700" cy="2246630"/>
          </a:xfrm>
          <a:prstGeom prst="rect">
            <a:avLst/>
          </a:prstGeom>
          <a:noFill/>
          <a:ln>
            <a:noFill/>
          </a:ln>
          <a:effectLst/>
        </p:spPr>
        <p:txBody>
          <a:bodyPr vert="horz" wrap="square" lIns="91440" tIns="45720" rIns="91440" bIns="45720" numCol="1" anchor="t"/>
          <a:lstStyle/>
          <a:p>
            <a:pPr algn="ctr">
              <a:defRPr noProof="1"/>
            </a:pPr>
            <a:r>
              <a:rPr lang="en-us" sz="2000"/>
              <a:t>Example: </a:t>
            </a:r>
            <a:r>
              <a:rPr lang="en-us" sz="2000">
                <a:hlinkClick r:id="rId3"/>
              </a:rPr>
              <a:t>BookShare.org</a:t>
            </a:r>
            <a:endParaRPr lang="en-us" sz="2000"/>
          </a:p>
          <a:p>
            <a:pPr algn="ctr">
              <a:defRPr noProof="1"/>
            </a:pPr>
            <a:r>
              <a:rPr lang="en-us" sz="2000"/>
              <a:t>-Less than 5% books available to visually challenged people</a:t>
            </a:r>
            <a:endParaRPr lang="en-us" sz="2000"/>
          </a:p>
          <a:p>
            <a:pPr algn="ctr">
              <a:buFontTx/>
              <a:buChar char="-"/>
              <a:defRPr noProof="1"/>
            </a:pPr>
            <a:r>
              <a:rPr lang="en-us" sz="2000"/>
              <a:t>Audio and Braille format</a:t>
            </a:r>
            <a:endParaRPr lang="en-us" sz="2000"/>
          </a:p>
          <a:p>
            <a:pPr algn="ctr">
              <a:buFontTx/>
              <a:buChar char="-"/>
              <a:defRPr noProof="1"/>
            </a:pPr>
            <a:r>
              <a:rPr lang="en-us" sz="2000"/>
              <a:t>Benetech initiative  (Silicon Wally) </a:t>
            </a:r>
            <a:r>
              <a:rPr lang="en-us" sz="2000">
                <a:hlinkClick r:id="rId4"/>
              </a:rPr>
              <a:t>http://www.benetech.org/</a:t>
            </a:r>
            <a:endParaRPr lang="en-us" sz="2000"/>
          </a:p>
          <a:p>
            <a:pPr algn="ctr">
              <a:buFontTx/>
              <a:buChar char="-"/>
              <a:defRPr noProof="1"/>
            </a:pPr>
            <a:r>
              <a:rPr lang="en-us" sz="2000"/>
              <a:t>50$ registration + 25$/year participation fee</a:t>
            </a:r>
            <a:endParaRPr lang="en-us" sz="2000"/>
          </a:p>
          <a:p>
            <a:pPr algn="ctr">
              <a:buFontTx/>
              <a:buChar char="-"/>
              <a:defRPr noProof="1"/>
            </a:pPr>
            <a:r>
              <a:rPr lang="en-us" sz="2000"/>
              <a:t>More than 100.000 students</a:t>
            </a:r>
            <a:endParaRPr lang="en-us" sz="2000"/>
          </a:p>
          <a:p>
            <a:pPr algn="ctr">
              <a:defRPr noProof="1"/>
            </a:pPr>
            <a:endParaRPr sz="2000" noProof="1"/>
          </a:p>
        </p:txBody>
      </p:sp>
    </p:spTree>
  </p:cSld>
  <p:clrMapOvr>
    <a:masterClrMapping/>
  </p:clrMapOvr>
  <p:timing>
    <p:tnLst>
      <p:par>
        <p:cTn id="1" dur="indefinite" restart="never" nodeType="tmRoot"/>
      </p:par>
    </p:tnLst>
  </p:timing>
</p:sld>
</file>

<file path=ppt/slides/slide1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I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Subvention model</a:t>
            </a:r>
          </a:p>
        </p:txBody>
      </p:sp>
      <p:pic>
        <p:nvPicPr>
          <p:cNvPr id="3" name="Content Placeholder 3" descr="model 5.jpg"/>
          <p:cNvPicPr>
            <a:picLocks noGrp="1" noChangeArrowheads="1"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Xs4oI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LwLAACxCAAAOCwAAIgkAAAQAAAAJgAAAAgAAAABgQAAAAAAAA=="/>
              </a:ext>
            </a:extLst>
          </p:cNvPicPr>
          <p:nvPr>
            <p:ph type="pic" idx="1"/>
          </p:nvPr>
        </p:nvPicPr>
        <p:blipFill>
          <a:blip r:embed="rId2"/>
          <a:stretch>
            <a:fillRect/>
          </a:stretch>
        </p:blipFill>
        <p:spPr>
          <a:xfrm>
            <a:off x="1907540" y="1412875"/>
            <a:ext cx="5280660" cy="4525645"/>
          </a:xfrm>
          <a:prstGeom prst="rect">
            <a:avLst/>
          </a:prstGeom>
        </p:spPr>
      </p:pic>
      <p:sp>
        <p:nvSpPr>
          <p:cNvPr id="4" name="TextBox 4"/>
          <p:cNvSpPr>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FwUAAJkkAAAMNAAADycAABAAAAAmAAAACAAAAP//////////"/>
              </a:ext>
            </a:extLst>
          </p:cNvSpPr>
          <p:nvPr/>
        </p:nvSpPr>
        <p:spPr>
          <a:xfrm>
            <a:off x="827405" y="5949315"/>
            <a:ext cx="7633335" cy="400050"/>
          </a:xfrm>
          <a:prstGeom prst="rect">
            <a:avLst/>
          </a:prstGeom>
          <a:noFill/>
          <a:ln>
            <a:noFill/>
          </a:ln>
          <a:effectLst/>
        </p:spPr>
        <p:txBody>
          <a:bodyPr vert="horz" wrap="square" lIns="91440" tIns="45720" rIns="91440" bIns="45720" numCol="1" anchor="t"/>
          <a:lstStyle/>
          <a:p>
            <a:pPr algn="ctr">
              <a:defRPr noProof="1"/>
            </a:pPr>
            <a:r>
              <a:rPr lang="en-us" sz="2000"/>
              <a:t>Example: Toms Shoes </a:t>
            </a:r>
            <a:r>
              <a:rPr lang="en-us" sz="2000">
                <a:hlinkClick r:id="rId3"/>
              </a:rPr>
              <a:t>http://www.toms.com/</a:t>
            </a:r>
            <a:endParaRPr sz="2000" noProof="1"/>
          </a:p>
        </p:txBody>
      </p:sp>
    </p:spTree>
  </p:cSld>
  <p:clrMapOvr>
    <a:masterClrMapping/>
  </p:clrMapOvr>
  <p:timing>
    <p:tnLst>
      <p:par>
        <p:cTn id="1" dur="indefinite" restart="never" nodeType="tmRoot"/>
      </p:par>
    </p:tnLst>
  </p:timing>
</p:sld>
</file>

<file path=ppt/slides/slide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a:pPr>
            <a:r>
              <a:t>Scope:</a:t>
            </a:r>
          </a:p>
        </p:txBody>
      </p:sp>
      <p:graphicFrame>
        <p:nvGraphicFramePr>
          <p:cNvPr id="3" name="Content Placeholder 3"/>
          <p:cNvGraphicFramePr>
            <a:graphicFrameLocks noGrp="1" noChangeArrowheads="1"/>
          </p:cNvGraphicFramePr>
          <p:nvPr>
            <p:ph type="body" idx="1"/>
          </p:nvPr>
        </p:nvGraphicFramePr>
        <p:xfrm>
          <a:off x="502285" y="502285"/>
          <a:ext cx="8229600" cy="452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1"/>
          <p:cNvPicPr>
            <a:picLocks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OAAAADUCAAAihIAAOwQAAAQAAAAJgAAAAgAAAD//////////w=="/>
              </a:ext>
            </a:extLst>
          </p:cNvPicPr>
          <p:nvPr/>
        </p:nvPicPr>
        <p:blipFill>
          <a:blip r:embed="rId7"/>
          <a:stretch>
            <a:fillRect/>
          </a:stretch>
        </p:blipFill>
        <p:spPr>
          <a:xfrm>
            <a:off x="142240" y="1435100"/>
            <a:ext cx="2871470" cy="1315720"/>
          </a:xfrm>
          <a:prstGeom prst="rect">
            <a:avLst/>
          </a:prstGeom>
          <a:noFill/>
          <a:ln>
            <a:noFill/>
          </a:ln>
          <a:effectLst/>
        </p:spPr>
      </p:pic>
      <p:sp>
        <p:nvSpPr>
          <p:cNvPr id="22" name="Textbox5"/>
          <p:cNvSpPr>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FwMAAK4gAACxNAAAfikAABAAAAAmAAAACAAAAP//////////"/>
              </a:ext>
            </a:extLst>
          </p:cNvSpPr>
          <p:nvPr/>
        </p:nvSpPr>
        <p:spPr>
          <a:xfrm>
            <a:off x="502285" y="5312410"/>
            <a:ext cx="8063230" cy="1432560"/>
          </a:xfrm>
          <a:prstGeom prst="rect">
            <a:avLst/>
          </a:prstGeom>
          <a:noFill/>
          <a:ln>
            <a:noFill/>
          </a:ln>
          <a:effectLst/>
        </p:spPr>
        <p:txBody>
          <a:bodyPr vert="horz" wrap="square" lIns="91440" tIns="45720" rIns="91440" bIns="45720" numCol="1" anchor="t"/>
          <a:lstStyle/>
          <a:p>
            <a:pPr algn="just">
              <a:buNone/>
              <a:defRPr noProof="1"/>
            </a:pPr>
            <a:r>
              <a:rPr sz="2000" b="1" noProof="1"/>
              <a:t>Acknowledgement:</a:t>
            </a:r>
            <a:r>
              <a:rPr sz="2000" noProof="1"/>
              <a:t>  </a:t>
            </a:r>
            <a:r>
              <a:rPr sz="2200" i="1" u="sng" noProof="1">
                <a:solidFill>
                  <a:srgbClr val="000000"/>
                </a:solidFill>
              </a:rPr>
              <a:t>This study is resulting from the international project: "Possibilities and barriers for Industry 4.0 implementation in SMEs in V4 countries and Serbia", which was financed through International Visegrad Fund, with the reference number: 22110036. </a:t>
            </a:r>
            <a:endParaRPr sz="2200" i="1" u="sng" noProof="1">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Industry 4.0 and the SE/CSR</a:t>
            </a:r>
          </a:p>
        </p:txBody>
      </p:sp>
      <p:sp>
        <p:nvSpPr>
          <p:cNvPr id="3" name="Rectangle2"/>
          <p:cNvSpPr>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FwMAADwJAAC3NQAAFCUAABAAAAAmAAAACAAAAP//////////"/>
              </a:ext>
            </a:extLst>
          </p:cNvSpPr>
          <p:nvPr/>
        </p:nvSpPr>
        <p:spPr>
          <a:xfrm>
            <a:off x="502285" y="1501140"/>
            <a:ext cx="8229600" cy="4526280"/>
          </a:xfrm>
          <a:prstGeom prst="rect">
            <a:avLst/>
          </a:prstGeom>
          <a:noFill/>
          <a:ln>
            <a:noFill/>
          </a:ln>
          <a:effectLst/>
        </p:spPr>
        <p:txBody>
          <a:bodyPr vert="horz" wrap="square" lIns="91440" tIns="45720" rIns="91440" bIns="45720" numCol="1" anchor="t"/>
          <a:lstStyle/>
          <a:p>
            <a:pPr marL="342900" indent="-342900">
              <a:spcBef>
                <a:spcPts val="765"/>
              </a:spcBef>
              <a:buFont typeface="Arial" pitchFamily="2" charset="0"/>
              <a:buChar char="•"/>
              <a:defRPr lang="en-us" sz="2200">
                <a:uFill>
                  <a:solidFill>
                    <a:srgbClr val="000000"/>
                  </a:solidFill>
                </a:uFill>
              </a:defRPr>
            </a:pPr>
            <a:r>
              <a:t>Modern technologies based on Industry4.0 change the business environment, especially in SMEs. </a:t>
            </a:r>
          </a:p>
          <a:p>
            <a:pPr marL="342900" indent="-342900">
              <a:spcBef>
                <a:spcPts val="765"/>
              </a:spcBef>
              <a:buFont typeface="Arial" pitchFamily="2" charset="0"/>
              <a:buChar char="•"/>
              <a:defRPr lang="en-us" sz="2200">
                <a:uFill>
                  <a:solidFill>
                    <a:srgbClr val="000000"/>
                  </a:solidFill>
                </a:uFill>
              </a:defRPr>
            </a:pPr>
            <a:r>
              <a:t>This opens a new field in research and possibilities for continuing and strengthening academic collaboration among partner institutions in Visegrad countries (V4) and Serbia which the focus would be on acceptance of Industry4.0 concepts in SMEs. </a:t>
            </a:r>
          </a:p>
        </p:txBody>
      </p:sp>
      <p:pic>
        <p:nvPicPr>
          <p:cNvPr id="4" name="Picture1" descr="G:\Zlina ceska predavanje januar\prezentacije\1 TOO FINALNE PREZENTACIJE CESKA\1. GST\IMAGES\Industry_4.0.png"/>
          <p:cNvPicPr>
            <a:picLocks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Q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CsQAAD0FgAAdy0AADElAAAQAAAAJgAAAAgAAAD//////////w=="/>
              </a:ext>
            </a:extLst>
          </p:cNvPicPr>
          <p:nvPr/>
        </p:nvPicPr>
        <p:blipFill>
          <a:blip r:embed="rId2"/>
          <a:stretch>
            <a:fillRect/>
          </a:stretch>
        </p:blipFill>
        <p:spPr>
          <a:xfrm>
            <a:off x="2628265" y="3731260"/>
            <a:ext cx="4762500" cy="2314575"/>
          </a:xfrm>
          <a:prstGeom prst="rect">
            <a:avLst/>
          </a:prstGeom>
          <a:noFill/>
          <a:ln>
            <a:noFill/>
          </a:ln>
          <a:effectLst/>
        </p:spPr>
      </p:pic>
      <p:sp>
        <p:nvSpPr>
          <p:cNvPr id="5" name="Textbox1"/>
          <p:cNvSpPr>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FwMAABQlAABLNgAAJykAABAAAAAmAAAACAAAAP//////////"/>
              </a:ext>
            </a:extLst>
          </p:cNvSpPr>
          <p:nvPr/>
        </p:nvSpPr>
        <p:spPr>
          <a:xfrm>
            <a:off x="502285" y="6027420"/>
            <a:ext cx="8323580" cy="662305"/>
          </a:xfrm>
          <a:prstGeom prst="rect">
            <a:avLst/>
          </a:prstGeom>
          <a:noFill/>
          <a:ln>
            <a:noFill/>
          </a:ln>
          <a:effectLst/>
        </p:spPr>
        <p:txBody>
          <a:bodyPr vert="horz" wrap="square" lIns="91440" tIns="45720" rIns="91440" bIns="45720" numCol="1" anchor="t"/>
          <a:lstStyle/>
          <a:p>
            <a:pPr>
              <a:defRPr noProof="1">
                <a:uFill>
                  <a:solidFill>
                    <a:srgbClr val="000000"/>
                  </a:solidFill>
                </a:uFill>
              </a:defRPr>
            </a:pPr>
            <a:r>
              <a:t>Source of Ilustration: </a:t>
            </a:r>
            <a:r>
              <a:rPr u="sng" noProof="1">
                <a:solidFill>
                  <a:schemeClr val="hlink"/>
                </a:solidFill>
                <a:hlinkClick r:id="rId3"/>
              </a:rPr>
              <a:t>https://www.psu.edu/news/research/story/manufacturing-vp-discuss-internet-manufacturing/</a:t>
            </a:r>
            <a:r>
              <a:t>  </a:t>
            </a:r>
          </a:p>
        </p:txBody>
      </p:sp>
    </p:spTree>
  </p:cSld>
  <p:clrMapOvr>
    <a:masterClrMapping/>
  </p:clrMapOvr>
  <p:timing>
    <p:tnLst>
      <p:par>
        <p:cTn id="1" dur="indefinite" restart="never" nodeType="tmRoot"/>
      </p:par>
    </p:tnLst>
  </p:timing>
</p:sld>
</file>

<file path=ppt/slides/slide2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type="body" idx="1"/>
          </p:nvPr>
        </p:nvSpPr>
        <p:spPr/>
        <p:txBody>
          <a:bodyPr/>
          <a:lstStyle/>
          <a:p>
            <a:pPr algn="ctr">
              <a:buNone/>
              <a:defRPr lang="en-us"/>
            </a:pPr>
            <a:endParaRPr lang="en-us" b="1"/>
          </a:p>
          <a:p>
            <a:pPr algn="ctr">
              <a:buNone/>
              <a:defRPr lang="en-us"/>
            </a:pPr>
            <a:endParaRPr lang="en-us" b="1"/>
          </a:p>
          <a:p>
            <a:pPr algn="ctr">
              <a:buNone/>
              <a:defRPr lang="en-us"/>
            </a:pPr>
            <a:r>
              <a:rPr lang="en-us" b="1"/>
              <a:t>Case Study </a:t>
            </a:r>
            <a:r>
              <a:t>: Potential to use CSR and SE in solving one of environmental issues in the vicinity of Bor company</a:t>
            </a:r>
          </a:p>
          <a:p>
            <a:pPr>
              <a:defRPr lang="en-us"/>
            </a:pPr>
          </a:p>
        </p:txBody>
      </p:sp>
    </p:spTree>
  </p:cSld>
  <p:clrMapOvr>
    <a:masterClrMapping/>
  </p:clrMapOvr>
  <p:timing>
    <p:tnLst>
      <p:par>
        <p:cTn id="1" dur="indefinite" restart="never" nodeType="tmRoot"/>
      </p:par>
    </p:tnLst>
  </p:timing>
</p:sld>
</file>

<file path=ppt/slides/slide2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j/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DwQAAAAAAAA"/>
              </a:ext>
            </a:extLst>
          </p:cNvSpPr>
          <p:nvPr>
            <p:ph type="title"/>
          </p:nvPr>
        </p:nvSpPr>
        <p:spPr/>
        <p:txBody>
          <a:bodyPr vert="horz" wrap="square" lIns="91440" tIns="45720" rIns="91440" bIns="45720" numCol="1" anchor="ctr">
            <a:prstTxWarp prst="textNoShape">
              <a:avLst/>
            </a:prstTxWarp>
          </a:bodyPr>
          <a:lstStyle/>
          <a:p>
            <a:pPr>
              <a:defRPr lang="en-us"/>
            </a:pPr>
            <a:r>
              <a:t>Case Study</a:t>
            </a:r>
          </a:p>
        </p:txBody>
      </p:sp>
      <p:sp>
        <p:nvSpPr>
          <p:cNvPr id="3" name="Conten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DwQAAAAAAAA"/>
              </a:ext>
            </a:extLst>
          </p:cNvSpPr>
          <p:nvPr>
            <p:ph type="body" idx="1"/>
          </p:nvPr>
        </p:nvSpPr>
        <p:spPr/>
        <p:txBody>
          <a:bodyPr vert="horz" wrap="square" lIns="91440" tIns="45720" rIns="91440" bIns="45720" numCol="1" anchor="t">
            <a:prstTxWarp prst="textNoShape">
              <a:avLst/>
            </a:prstTxWarp>
          </a:bodyPr>
          <a:lstStyle/>
          <a:p>
            <a:pPr>
              <a:defRPr lang="en-us" sz="2200"/>
            </a:pPr>
            <a:r>
              <a:t>POMETON TIR DOO:</a:t>
            </a:r>
          </a:p>
          <a:p>
            <a:pPr>
              <a:defRPr lang="en-us" sz="2200"/>
            </a:pPr>
            <a:r>
              <a:t>Mining waste water purification and copper production</a:t>
            </a:r>
          </a:p>
          <a:p>
            <a:pPr lvl="1">
              <a:defRPr lang="en-us" sz="2200"/>
            </a:pPr>
            <a:r>
              <a:t>Open pit and underground mining</a:t>
            </a:r>
          </a:p>
          <a:p>
            <a:pPr lvl="1">
              <a:defRPr lang="en-us" sz="2200"/>
            </a:pPr>
            <a:r>
              <a:t>Lakes of waste water</a:t>
            </a:r>
          </a:p>
          <a:p>
            <a:pPr lvl="1">
              <a:defRPr lang="en-us" sz="2200"/>
            </a:pPr>
            <a:r>
              <a:t>Sulfur from the ore,</a:t>
            </a:r>
          </a:p>
          <a:p>
            <a:pPr lvl="1">
              <a:buNone/>
              <a:defRPr lang="en-us" sz="2200"/>
            </a:pPr>
            <a:r>
              <a:t>Reacts with H</a:t>
            </a:r>
            <a:r>
              <a:rPr lang="en-us" baseline="-24000"/>
              <a:t>2</a:t>
            </a:r>
            <a:r>
              <a:t>O from </a:t>
            </a:r>
          </a:p>
          <a:p>
            <a:pPr lvl="1">
              <a:buNone/>
              <a:defRPr lang="en-us" sz="2200"/>
            </a:pPr>
            <a:r>
              <a:t>The atmosphere</a:t>
            </a:r>
          </a:p>
          <a:p>
            <a:pPr lvl="1">
              <a:buFontTx/>
              <a:buChar char="-"/>
              <a:defRPr lang="en-us" sz="2200"/>
            </a:pPr>
            <a:r>
              <a:t>Dissolved copper in </a:t>
            </a:r>
          </a:p>
          <a:p>
            <a:pPr lvl="1">
              <a:buNone/>
              <a:defRPr lang="en-us" sz="2200"/>
            </a:pPr>
            <a:r>
              <a:t>Small quantities</a:t>
            </a:r>
          </a:p>
        </p:txBody>
      </p:sp>
      <p:sp>
        <p:nvSpPr>
          <p:cNvPr id="4" name="AutoShape 2" descr="Related image"/>
          <p:cNvSpPr>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9QAAABz////VAgAA/QAAABAAAAAmAAAACAAAAP//////////"/>
              </a:ext>
            </a:extLst>
          </p:cNvSpPr>
          <p:nvPr/>
        </p:nvSpPr>
        <p:spPr>
          <a:xfrm>
            <a:off x="155575" y="-144780"/>
            <a:ext cx="304800" cy="305435"/>
          </a:xfrm>
          <a:prstGeom prst="rect">
            <a:avLst/>
          </a:prstGeom>
          <a:noFill/>
          <a:ln>
            <a:noFill/>
          </a:ln>
          <a:effectLst/>
        </p:spPr>
        <p:txBody>
          <a:bodyPr vert="horz" wrap="square" lIns="91440" tIns="45720" rIns="91440" bIns="45720" numCol="1" anchor="t"/>
          <a:lstStyle/>
          <a:p>
            <a:pPr>
              <a:defRPr noProof="1"/>
            </a:pPr>
          </a:p>
        </p:txBody>
      </p:sp>
      <p:sp>
        <p:nvSpPr>
          <p:cNvPr id="5" name="AutoShape 4" descr="Related image"/>
          <p:cNvSpPr>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9QAAABz////VAgAA/QAAABAAAAAmAAAACAAAAP//////////"/>
              </a:ext>
            </a:extLst>
          </p:cNvSpPr>
          <p:nvPr/>
        </p:nvSpPr>
        <p:spPr>
          <a:xfrm>
            <a:off x="155575" y="-144780"/>
            <a:ext cx="304800" cy="305435"/>
          </a:xfrm>
          <a:prstGeom prst="rect">
            <a:avLst/>
          </a:prstGeom>
          <a:noFill/>
          <a:ln>
            <a:noFill/>
          </a:ln>
          <a:effectLst/>
        </p:spPr>
        <p:txBody>
          <a:bodyPr vert="horz" wrap="square" lIns="91440" tIns="45720" rIns="91440" bIns="45720" numCol="1" anchor="t"/>
          <a:lstStyle/>
          <a:p>
            <a:pPr>
              <a:defRPr noProof="1"/>
            </a:pPr>
          </a:p>
        </p:txBody>
      </p:sp>
      <p:sp>
        <p:nvSpPr>
          <p:cNvPr id="6" name="AutoShape 6" descr="povrsinski kop"/>
          <p:cNvSpPr>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9QAAABz////VAgAA/QAAABAAAAAmAAAACAAAAP//////////"/>
              </a:ext>
            </a:extLst>
          </p:cNvSpPr>
          <p:nvPr/>
        </p:nvSpPr>
        <p:spPr>
          <a:xfrm>
            <a:off x="155575" y="-144780"/>
            <a:ext cx="304800" cy="305435"/>
          </a:xfrm>
          <a:prstGeom prst="rect">
            <a:avLst/>
          </a:prstGeom>
          <a:noFill/>
          <a:ln>
            <a:noFill/>
          </a:ln>
          <a:effectLst/>
        </p:spPr>
        <p:txBody>
          <a:bodyPr vert="horz" wrap="square" lIns="91440" tIns="45720" rIns="91440" bIns="45720" numCol="1" anchor="t"/>
          <a:lstStyle/>
          <a:p>
            <a:pPr>
              <a:defRPr noProof="1"/>
            </a:pPr>
          </a:p>
        </p:txBody>
      </p:sp>
      <p:sp>
        <p:nvSpPr>
          <p:cNvPr id="7" name="AutoShape 8" descr="https://anamilosavljevic.files.wordpress.com/2013/04/povrsinski-kop.jpg"/>
          <p:cNvSpPr>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EA//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9QAAABz////VAgAA/QAAABAAAAAmAAAACAAAAP//////////"/>
              </a:ext>
            </a:extLst>
          </p:cNvSpPr>
          <p:nvPr/>
        </p:nvSpPr>
        <p:spPr>
          <a:xfrm>
            <a:off x="155575" y="-144780"/>
            <a:ext cx="304800" cy="305435"/>
          </a:xfrm>
          <a:prstGeom prst="rect">
            <a:avLst/>
          </a:prstGeom>
          <a:noFill/>
          <a:ln>
            <a:noFill/>
          </a:ln>
          <a:effectLst/>
        </p:spPr>
        <p:txBody>
          <a:bodyPr vert="horz" wrap="square" lIns="91440" tIns="45720" rIns="91440" bIns="45720" numCol="1" anchor="t"/>
          <a:lstStyle/>
          <a:p>
            <a:pPr>
              <a:defRPr noProof="1"/>
            </a:pPr>
          </a:p>
        </p:txBody>
      </p:sp>
      <p:pic>
        <p:nvPicPr>
          <p:cNvPr id="8" name="Picture 7" descr="povrsinski-kop.jpg"/>
          <p:cNvPicPr>
            <a:picLocks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IxHUI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K8bAACJFQAA5jMAALMnAAAQAAAAJgAAAAgAAAD//////////w=="/>
              </a:ext>
            </a:extLst>
          </p:cNvPicPr>
          <p:nvPr/>
        </p:nvPicPr>
        <p:blipFill>
          <a:blip r:embed="rId2"/>
          <a:stretch>
            <a:fillRect/>
          </a:stretch>
        </p:blipFill>
        <p:spPr>
          <a:xfrm>
            <a:off x="4500245" y="3500755"/>
            <a:ext cx="3936365" cy="2952750"/>
          </a:xfrm>
          <a:prstGeom prst="rect">
            <a:avLst/>
          </a:prstGeom>
          <a:noFill/>
          <a:ln>
            <a:noFill/>
          </a:ln>
          <a:effectLst/>
        </p:spPr>
      </p:pic>
    </p:spTree>
  </p:cSld>
  <p:clrMapOvr>
    <a:masterClrMapping/>
  </p:clrMapOvr>
  <p:timing>
    <p:tnLst>
      <p:par>
        <p:cTn id="1" dur="indefinite" restart="never" nodeType="tmRoot"/>
      </p:par>
    </p:tnLst>
  </p:timing>
</p:sld>
</file>

<file path=ppt/slides/slide2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Case Study</a:t>
            </a:r>
          </a:p>
        </p:txBody>
      </p:sp>
      <p:pic>
        <p:nvPicPr>
          <p:cNvPr id="3" name="Content Placeholder 3" descr="Pometon.png"/>
          <p:cNvPicPr>
            <a:picLocks noGrp="1" noChangeArrowheads="1"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0cDov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KAGAACUCQAA7DIAAF8mAAAQAAAAJgAAAAgAAAABgQAAAAAAAA=="/>
              </a:ext>
            </a:extLst>
          </p:cNvPicPr>
          <p:nvPr>
            <p:ph type="pic" idx="1"/>
          </p:nvPr>
        </p:nvPicPr>
        <p:blipFill>
          <a:blip r:embed="rId2"/>
          <a:stretch>
            <a:fillRect/>
          </a:stretch>
        </p:blipFill>
        <p:spPr>
          <a:xfrm>
            <a:off x="1076960" y="1557020"/>
            <a:ext cx="7200900" cy="4680585"/>
          </a:xfrm>
          <a:prstGeom prst="rect">
            <a:avLst/>
          </a:prstGeom>
        </p:spPr>
      </p:pic>
    </p:spTree>
  </p:cSld>
  <p:clrMapOvr>
    <a:masterClrMapping/>
  </p:clrMapOvr>
  <p:timing>
    <p:tnLst>
      <p:par>
        <p:cTn id="1" dur="indefinite" restart="never" nodeType="tmRoot"/>
      </p:par>
    </p:tnLst>
  </p:timing>
</p:sld>
</file>

<file path=ppt/slides/slide2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Case Study</a:t>
            </a:r>
          </a:p>
        </p:txBody>
      </p:sp>
      <p:sp>
        <p:nvSpPr>
          <p:cNvPr id="3" name="Conten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AIAAM4HAACANQAApiMAABAAAAAmAAAACAAAAAEAAAAAAAAA"/>
              </a:ext>
            </a:extLst>
          </p:cNvSpPr>
          <p:nvPr>
            <p:ph type="body" idx="1"/>
          </p:nvPr>
        </p:nvSpPr>
        <p:spPr>
          <a:xfrm>
            <a:off x="467360" y="1268730"/>
            <a:ext cx="8229600" cy="4526280"/>
          </a:xfrm>
        </p:spPr>
        <p:txBody>
          <a:bodyPr/>
          <a:lstStyle/>
          <a:p>
            <a:pPr>
              <a:defRPr lang="en-us"/>
            </a:pPr>
            <a:r>
              <a:t>Started as the research project</a:t>
            </a:r>
          </a:p>
          <a:p>
            <a:pPr>
              <a:defRPr lang="en-us"/>
            </a:pPr>
            <a:r>
              <a:t>Growth in pilot plant</a:t>
            </a:r>
          </a:p>
          <a:p>
            <a:pPr>
              <a:defRPr lang="en-us"/>
            </a:pPr>
            <a:r>
              <a:t>Now a facility which produces the copper powder in considerable amounts</a:t>
            </a:r>
          </a:p>
        </p:txBody>
      </p:sp>
      <p:pic>
        <p:nvPicPr>
          <p:cNvPr id="4" name="Picture 2"/>
          <p:cNvPicPr>
            <a:picLocks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PcJAABiFQAAOy0AADAqAAAQAAAAJgAAAAgAAAD//////////w=="/>
              </a:ext>
            </a:extLst>
          </p:cNvPicPr>
          <p:nvPr/>
        </p:nvPicPr>
        <p:blipFill>
          <a:blip r:embed="rId2"/>
          <a:stretch>
            <a:fillRect/>
          </a:stretch>
        </p:blipFill>
        <p:spPr>
          <a:xfrm>
            <a:off x="1619885" y="3475990"/>
            <a:ext cx="5732780" cy="3382010"/>
          </a:xfrm>
          <a:prstGeom prst="rect">
            <a:avLst/>
          </a:prstGeom>
          <a:noFill/>
          <a:ln>
            <a:noFill/>
          </a:ln>
          <a:effectLst/>
        </p:spPr>
      </p:pic>
    </p:spTree>
  </p:cSld>
  <p:clrMapOvr>
    <a:masterClrMapping/>
  </p:clrMapOvr>
  <p:timing>
    <p:tnLst>
      <p:par>
        <p:cTn id="1" dur="indefinite" restart="never" nodeType="tmRoot"/>
      </p:par>
    </p:tnLst>
  </p:timing>
</p:sld>
</file>

<file path=ppt/slides/slide2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Sustainable Development</a:t>
            </a:r>
          </a:p>
        </p:txBody>
      </p:sp>
      <p:sp>
        <p:nvSpPr>
          <p:cNvPr id="3" name="SlideText1"/>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type="body" idx="1"/>
          </p:nvPr>
        </p:nvSpPr>
        <p:spPr/>
        <p:txBody>
          <a:bodyPr/>
          <a:lstStyle/>
          <a:p>
            <a:pPr>
              <a:defRPr lang="en-us"/>
            </a:pPr>
          </a:p>
        </p:txBody>
      </p:sp>
      <p:pic>
        <p:nvPicPr>
          <p:cNvPr id="4" name="Picture1"/>
          <p:cNvPicPr>
            <a:picLocks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BAEE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FMBAADyBwAASzYAAMMoAAAQAAAAJgAAAAgAAAD//////////w=="/>
              </a:ext>
            </a:extLst>
          </p:cNvPicPr>
          <p:nvPr/>
        </p:nvPicPr>
        <p:blipFill>
          <a:blip r:embed="rId2"/>
          <a:stretch>
            <a:fillRect/>
          </a:stretch>
        </p:blipFill>
        <p:spPr>
          <a:xfrm>
            <a:off x="215265" y="1291590"/>
            <a:ext cx="8610600" cy="5334635"/>
          </a:xfrm>
          <a:prstGeom prst="rect">
            <a:avLst/>
          </a:prstGeom>
          <a:noFill/>
          <a:ln>
            <a:noFill/>
          </a:ln>
          <a:effectLst/>
        </p:spPr>
      </p:pic>
    </p:spTree>
  </p:cSld>
  <p:clrMapOvr>
    <a:masterClrMapping/>
  </p:clrMapOvr>
  <p:timing>
    <p:tnLst>
      <p:par>
        <p:cTn id="1" dur="indefinite" restart="never" nodeType="tmRoot"/>
      </p:par>
    </p:tnLst>
  </p:timing>
</p:sld>
</file>

<file path=ppt/slides/slide2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q9+Us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DwQAAD//8EB"/>
              </a:ext>
            </a:extLst>
          </p:cNvSpPr>
          <p:nvPr>
            <p:ph type="title"/>
          </p:nvPr>
        </p:nvSpPr>
        <p:spPr>
          <a:noFill/>
          <a:ln>
            <a:noFill/>
          </a:ln>
          <a:effectLst/>
        </p:spPr>
        <p:txBody>
          <a:bodyPr vert="horz" wrap="square" lIns="91440" tIns="45720" rIns="91440" bIns="45720" numCol="1" anchor="ctr">
            <a:prstTxWarp prst="textNoShape">
              <a:avLst/>
            </a:prstTxWarp>
          </a:bodyPr>
          <a:lstStyle/>
          <a:p>
            <a:pPr>
              <a:defRPr lang="en-us"/>
            </a:pPr>
            <a:r>
              <a:t>Question 1</a:t>
            </a:r>
          </a:p>
        </p:txBody>
      </p:sp>
      <p:sp>
        <p:nvSpPr>
          <p:cNvPr id="3" name="Conten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n3Om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DwQAAD//8EB"/>
              </a:ext>
            </a:extLst>
          </p:cNvSpPr>
          <p:nvPr>
            <p:ph type="body" idx="1"/>
          </p:nvPr>
        </p:nvSpPr>
        <p:spPr>
          <a:noFill/>
          <a:ln>
            <a:noFill/>
          </a:ln>
          <a:effectLst/>
        </p:spPr>
        <p:txBody>
          <a:bodyPr vert="horz" wrap="square" lIns="91440" tIns="45720" rIns="91440" bIns="45720" numCol="1" anchor="t">
            <a:prstTxWarp prst="textNoShape">
              <a:avLst/>
            </a:prstTxWarp>
          </a:bodyPr>
          <a:lstStyle/>
          <a:p>
            <a:pPr>
              <a:defRPr lang="en-us"/>
            </a:pPr>
            <a:r>
              <a:t>The state of CSR and SE practices in companies in Hungary</a:t>
            </a:r>
          </a:p>
          <a:p>
            <a:pPr>
              <a:buNone/>
              <a:defRPr lang="en-us"/>
            </a:pPr>
          </a:p>
          <a:p>
            <a:pPr>
              <a:defRPr lang="en-us"/>
            </a:pPr>
            <a:r>
              <a:t>The examples of SE in Hungary (chose one example of the real company of SME / or imagine one and present it with the model / including Target Group, Social Enterprise (SE) and the Market)</a:t>
            </a:r>
          </a:p>
        </p:txBody>
      </p:sp>
    </p:spTree>
  </p:cSld>
  <p:clrMapOvr>
    <a:masterClrMapping/>
  </p:clrMapOvr>
  <p:timing>
    <p:tnLst>
      <p:par>
        <p:cTn id="1" dur="indefinite" restart="never" nodeType="tmRoot"/>
      </p:par>
    </p:tnLst>
  </p:timing>
</p:sld>
</file>

<file path=ppt/slides/slide2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JOJMk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Strategic Management</a:t>
            </a:r>
          </a:p>
        </p:txBody>
      </p:sp>
      <p:sp>
        <p:nvSpPr>
          <p:cNvPr id="3" name="SlideText1"/>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eO7RI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type="body" idx="1"/>
          </p:nvPr>
        </p:nvSpPr>
        <p:spPr/>
        <p:txBody>
          <a:bodyPr/>
          <a:lstStyle/>
          <a:p>
            <a:pPr algn="just">
              <a:defRPr lang="en-us" sz="2000"/>
            </a:pPr>
            <a:r>
              <a:t>The concept of strategy is borrowed from military terminology, and has been used in the literature in the field of economics and management since the mid-1950s. </a:t>
            </a:r>
          </a:p>
          <a:p>
            <a:pPr algn="just">
              <a:defRPr lang="en-us" sz="2000"/>
            </a:pPr>
            <a:r>
              <a:t>In a broader sense, strategy is a fundamental management decision that includes goals, policies and ways of their implementation in economic practice. </a:t>
            </a:r>
          </a:p>
          <a:p>
            <a:pPr algn="just">
              <a:defRPr lang="en-us" sz="2000"/>
            </a:pPr>
            <a:r>
              <a:t>The narrower understanding treats strategy as a business decision which defines the basic ways of achieving the company's goals. </a:t>
            </a:r>
          </a:p>
          <a:p>
            <a:pPr algn="just">
              <a:defRPr lang="en-us" sz="2000"/>
            </a:pPr>
            <a:r>
              <a:t>Therefore,  the strategy, represents the allocation of resources to alternative projects and an pathaway to overcome the lack of almost always limited resources.</a:t>
            </a:r>
          </a:p>
        </p:txBody>
      </p:sp>
    </p:spTree>
  </p:cSld>
  <p:clrMapOvr>
    <a:masterClrMapping/>
  </p:clrMapOvr>
  <p:timing>
    <p:tnLst>
      <p:par>
        <p:cTn id="1" dur="indefinite" restart="never" nodeType="tmRoot"/>
      </p:par>
    </p:tnLst>
  </p:timing>
</p:sld>
</file>

<file path=ppt/slides/slide2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PIHAACWEwAAHTAAADAqAAAQAAAAJgAAAAgAAAD//////////w=="/>
              </a:ext>
            </a:extLst>
          </p:cNvPicPr>
          <p:nvPr/>
        </p:nvPicPr>
        <p:blipFill>
          <a:blip r:embed="rId2"/>
          <a:stretch>
            <a:fillRect/>
          </a:stretch>
        </p:blipFill>
        <p:spPr>
          <a:xfrm>
            <a:off x="1291590" y="3183890"/>
            <a:ext cx="6529705" cy="3674110"/>
          </a:xfrm>
          <a:prstGeom prst="rect">
            <a:avLst/>
          </a:prstGeom>
          <a:noFill/>
          <a:ln>
            <a:noFill/>
          </a:ln>
          <a:effectLst/>
        </p:spPr>
      </p:pic>
      <p:sp>
        <p:nvSpPr>
          <p:cNvPr id="3" name="SlideTitle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6/o8g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Strategic Management</a:t>
            </a:r>
          </a:p>
        </p:txBody>
      </p:sp>
      <p:sp>
        <p:nvSpPr>
          <p:cNvPr id="4" name="SlideText1"/>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S0Rq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QIAAGMIAABpNQAAOyQAABAAAAAmAAAACAAAAAEAAAAAAAAA"/>
              </a:ext>
            </a:extLst>
          </p:cNvSpPr>
          <p:nvPr>
            <p:ph type="body" idx="1"/>
          </p:nvPr>
        </p:nvSpPr>
        <p:spPr>
          <a:xfrm>
            <a:off x="452755" y="1363345"/>
            <a:ext cx="8229600" cy="4526280"/>
          </a:xfrm>
        </p:spPr>
        <p:txBody>
          <a:bodyPr/>
          <a:lstStyle/>
          <a:p>
            <a:pPr algn="just">
              <a:defRPr lang="en-us" sz="2000"/>
            </a:pPr>
            <a:r>
              <a:t>We define strategic management as a process that includes goal setting, strategic analysis, strategic decision making, strategy design and implementation, and implementation control. </a:t>
            </a:r>
          </a:p>
          <a:p>
            <a:pPr algn="just">
              <a:defRPr lang="en-us" sz="2000"/>
            </a:pPr>
            <a:r>
              <a:t>In the literature, some authors summarize the activities of strategic management in the abbreviation MOST (mission, objectives, strategy, tactics) </a:t>
            </a:r>
          </a:p>
        </p:txBody>
      </p:sp>
    </p:spTree>
  </p:cSld>
  <p:clrMapOvr>
    <a:masterClrMapping/>
  </p:clrMapOvr>
  <p:timing>
    <p:tnLst>
      <p:par>
        <p:cTn id="1" dur="indefinite" restart="never" nodeType="tmRoot"/>
      </p:par>
    </p:tnLst>
  </p:timing>
</p:sld>
</file>

<file path=ppt/slides/slide2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EcrXQ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Strategic Analysis Tool / SWOT</a:t>
            </a:r>
          </a:p>
        </p:txBody>
      </p:sp>
      <p:sp>
        <p:nvSpPr>
          <p:cNvPr id="3" name="SlideText1"/>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0vxyo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type="body" idx="1"/>
          </p:nvPr>
        </p:nvSpPr>
        <p:spPr/>
        <p:txBody>
          <a:bodyPr/>
          <a:lstStyle/>
          <a:p>
            <a:pPr>
              <a:defRPr lang="en-us"/>
            </a:pPr>
            <a:r>
              <a:t>What Is SWOT Analysis?</a:t>
            </a:r>
          </a:p>
          <a:p>
            <a:pPr lvl="1">
              <a:defRPr lang="en-us"/>
            </a:pPr>
            <a:r>
              <a:t>SWOT (</a:t>
            </a:r>
            <a:r>
              <a:rPr lang="en-us" b="1" i="1"/>
              <a:t>strengths, weaknesses, opportunities, and threats</a:t>
            </a:r>
            <a:r>
              <a:t>) analysis is a framework used to evaluate a company's competitive position and to develop strategic planning. </a:t>
            </a:r>
          </a:p>
          <a:p>
            <a:pPr lvl="1">
              <a:defRPr lang="en-us"/>
            </a:pPr>
            <a:r>
              <a:t>SWOT analysis assesses internal and external factors, as well as current and future potential.</a:t>
            </a:r>
          </a:p>
        </p:txBody>
      </p:sp>
    </p:spTree>
  </p:cSld>
  <p:clrMapOvr>
    <a:masterClrMapping/>
  </p:clrMapOvr>
  <p:timing>
    <p:tnLst>
      <p:par>
        <p:cTn id="1" dur="indefinite" restart="never" nodeType="tmRoot"/>
      </p:par>
    </p:tnLst>
  </p:timing>
</p:sld>
</file>

<file path=ppt/slides/slide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BAAAAAmAAAACAAAAAAAAAAAAAAA"/>
              </a:ext>
            </a:extLst>
          </p:cNvSpPr>
          <p:nvPr>
            <p:ph type="body" idx="1"/>
          </p:nvPr>
        </p:nvSpPr>
        <p:spPr/>
        <p:txBody>
          <a:bodyPr/>
          <a:lstStyle/>
          <a:p>
            <a:pPr algn="ctr">
              <a:buNone/>
              <a:defRPr lang="en-us"/>
            </a:pPr>
          </a:p>
          <a:p>
            <a:pPr algn="ctr">
              <a:buNone/>
              <a:defRPr lang="en-us"/>
            </a:pPr>
          </a:p>
          <a:p>
            <a:pPr algn="ctr">
              <a:buNone/>
              <a:defRPr lang="en-us"/>
            </a:pPr>
            <a:r>
              <a:t>Basic concept of </a:t>
            </a:r>
            <a:r>
              <a:rPr lang="en-us" b="1"/>
              <a:t>CSR</a:t>
            </a:r>
            <a:r>
              <a:t> and its </a:t>
            </a:r>
          </a:p>
          <a:p>
            <a:pPr algn="ctr">
              <a:buNone/>
              <a:defRPr lang="en-us"/>
            </a:pPr>
            <a:r>
              <a:t>5 important dimensions</a:t>
            </a:r>
          </a:p>
          <a:p>
            <a:pPr>
              <a:defRPr lang="en-us"/>
            </a:pPr>
          </a:p>
        </p:txBody>
      </p:sp>
    </p:spTree>
  </p:cSld>
  <p:clrMapOvr>
    <a:masterClrMapping/>
  </p:clrMapOvr>
  <p:timing>
    <p:tnLst>
      <p:par>
        <p:cTn id="1" dur="indefinite" restart="never" nodeType="tmRoot"/>
      </p:par>
    </p:tnLst>
  </p:timing>
</p:sld>
</file>

<file path=ppt/slides/slide3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Pr6R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Strategic Analysis Tool / SWOT</a:t>
            </a:r>
          </a:p>
        </p:txBody>
      </p:sp>
      <p:sp>
        <p:nvSpPr>
          <p:cNvPr id="3" name="SlideText1"/>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E94cw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type="body" idx="1"/>
          </p:nvPr>
        </p:nvSpPr>
        <p:spPr/>
        <p:txBody>
          <a:bodyPr/>
          <a:lstStyle/>
          <a:p>
            <a:pPr>
              <a:defRPr lang="en-us"/>
            </a:pPr>
            <a:r>
              <a:t>SWOT Table</a:t>
            </a:r>
          </a:p>
        </p:txBody>
      </p:sp>
      <p:graphicFrame>
        <p:nvGraphicFramePr>
          <p:cNvPr id="4" name=""/>
          <p:cNvGraphicFramePr>
            <a:graphicFrameLocks noGrp="1"/>
          </p:cNvGraphicFramePr>
          <p:nvPr/>
        </p:nvGraphicFramePr>
        <p:xfrm>
          <a:off x="1291590" y="2229485"/>
          <a:ext cx="6096000" cy="3721100"/>
        </p:xfrm>
        <a:graphic>
          <a:graphicData uri="http://schemas.openxmlformats.org/drawingml/2006/table">
            <a:tbl>
              <a:tblPr>
                <a:noFill/>
              </a:tblPr>
              <a:tblGrid>
                <a:gridCol w="3048000"/>
                <a:gridCol w="3048000"/>
              </a:tblGrid>
              <a:tr h="0">
                <a:tc>
                  <a:txBody>
                    <a:bodyPr vert="horz" wrap="square" numCol="1"/>
                    <a:lstStyle/>
                    <a:p>
                      <a:pPr marL="0" marR="0" indent="0" algn="l">
                        <a:buNone/>
                        <a:defRPr b="1" noProof="1"/>
                      </a:pPr>
                      <a:r>
                        <a:t>Strengths</a:t>
                      </a:r>
                    </a:p>
                    <a:p>
                      <a:pPr marL="0" marR="0" indent="0" algn="l">
                        <a:buNone/>
                        <a:defRPr noProof="1"/>
                      </a:pPr>
                      <a:r>
                        <a:t>1. What is our competitive advantage?</a:t>
                      </a:r>
                    </a:p>
                    <a:p>
                      <a:pPr marL="0" marR="0" indent="0" algn="l">
                        <a:buNone/>
                        <a:defRPr noProof="1"/>
                      </a:pPr>
                      <a:r>
                        <a:t>2. What resources do we have?</a:t>
                      </a:r>
                    </a:p>
                    <a:p>
                      <a:pPr marL="0" marR="0" indent="0" algn="l">
                        <a:buNone/>
                        <a:defRPr noProof="1"/>
                      </a:pPr>
                      <a:r>
                        <a:t>3. What products are performing well?</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tc>
                  <a:txBody>
                    <a:bodyPr vert="horz" wrap="square" numCol="1"/>
                    <a:lstStyle/>
                    <a:p>
                      <a:pPr marL="0" marR="0" indent="0" algn="l">
                        <a:buNone/>
                        <a:defRPr b="1" noProof="1"/>
                      </a:pPr>
                      <a:r>
                        <a:t>Weaknesses</a:t>
                      </a:r>
                    </a:p>
                    <a:p>
                      <a:pPr marL="0" marR="0" indent="0" algn="l">
                        <a:buNone/>
                        <a:defRPr noProof="1"/>
                      </a:pPr>
                      <a:r>
                        <a:t>1. Where can we improve?</a:t>
                      </a:r>
                    </a:p>
                    <a:p>
                      <a:pPr marL="0" marR="0" indent="0" algn="l">
                        <a:buNone/>
                        <a:defRPr noProof="1"/>
                      </a:pPr>
                      <a:r>
                        <a:t>2. What products are underperforming?</a:t>
                      </a:r>
                    </a:p>
                    <a:p>
                      <a:pPr marL="0" marR="0" indent="0" algn="l">
                        <a:buNone/>
                        <a:defRPr noProof="1"/>
                      </a:pPr>
                      <a:r>
                        <a:t>3. Where are we lacking resources?</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extLst>
                  <a:ext uri="smNativeData">
                    <pr:rowheight xmlns="" xmlns:pr="smNativeData" dt="1650640006" type="min" val="0"/>
                  </a:ext>
                </a:extLst>
              </a:tr>
              <a:tr h="0">
                <a:tc>
                  <a:txBody>
                    <a:bodyPr vert="horz" wrap="square" numCol="1"/>
                    <a:lstStyle/>
                    <a:p>
                      <a:pPr marL="0" marR="0" indent="0" algn="l">
                        <a:buNone/>
                        <a:defRPr b="1" noProof="1"/>
                      </a:pPr>
                      <a:r>
                        <a:t>Threats</a:t>
                      </a:r>
                    </a:p>
                    <a:p>
                      <a:pPr marL="0" marR="0" indent="0" algn="l">
                        <a:buNone/>
                        <a:defRPr noProof="1"/>
                      </a:pPr>
                      <a:r>
                        <a:t>1. What new regulations threaten operations?</a:t>
                      </a:r>
                    </a:p>
                    <a:p>
                      <a:pPr marL="0" marR="0" indent="0" algn="l">
                        <a:buNone/>
                        <a:defRPr noProof="1"/>
                      </a:pPr>
                      <a:r>
                        <a:t>2. What do our competitors do well?</a:t>
                      </a:r>
                    </a:p>
                    <a:p>
                      <a:pPr marL="0" marR="0" indent="0" algn="l">
                        <a:buNone/>
                        <a:defRPr noProof="1"/>
                      </a:pPr>
                      <a:r>
                        <a:t>3. What consumer trends threaten business?</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tc>
                  <a:txBody>
                    <a:bodyPr vert="horz" wrap="square" numCol="1"/>
                    <a:lstStyle/>
                    <a:p>
                      <a:pPr marL="0" marR="0" indent="0" algn="l">
                        <a:buNone/>
                        <a:defRPr b="1" noProof="1"/>
                      </a:pPr>
                      <a:r>
                        <a:t>Opportunities</a:t>
                      </a:r>
                    </a:p>
                    <a:p>
                      <a:pPr marL="0" marR="0" indent="0" algn="l">
                        <a:buNone/>
                        <a:defRPr noProof="1"/>
                      </a:pPr>
                      <a:r>
                        <a:t>1. What technology can we use to improve operations?</a:t>
                      </a:r>
                    </a:p>
                    <a:p>
                      <a:pPr marL="0" marR="0" indent="0" algn="l">
                        <a:buNone/>
                        <a:defRPr noProof="1"/>
                      </a:pPr>
                      <a:r>
                        <a:t>2. Can we expand our core operations?</a:t>
                      </a:r>
                    </a:p>
                    <a:p>
                      <a:pPr marL="0" marR="0" indent="0" algn="l">
                        <a:buNone/>
                        <a:defRPr noProof="1"/>
                      </a:pPr>
                      <a:r>
                        <a:t>3. What new market segments can we explore?</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extLst>
                  <a:ext uri="smNativeData">
                    <pr:rowheight xmlns="" xmlns:pr="smNativeData" dt="1650640006" type="min" val="0"/>
                  </a:ext>
                </a:extLst>
              </a:tr>
            </a:tbl>
          </a:graphicData>
        </a:graphic>
      </p:graphicFrame>
    </p:spTree>
  </p:cSld>
  <p:clrMapOvr>
    <a:masterClrMapping/>
  </p:clrMapOvr>
  <p:timing>
    <p:tnLst>
      <p:par>
        <p:cTn id="1" dur="indefinite" restart="never" nodeType="tmRoot"/>
      </p:par>
    </p:tnLst>
  </p:timing>
</p:sld>
</file>

<file path=ppt/slides/slide3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dXEVs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TOWS matrix</a:t>
            </a:r>
          </a:p>
        </p:txBody>
      </p:sp>
      <p:sp>
        <p:nvSpPr>
          <p:cNvPr id="3" name="SlideText1"/>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TeLwo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type="body" idx="1"/>
          </p:nvPr>
        </p:nvSpPr>
        <p:spPr/>
        <p:txBody>
          <a:bodyPr/>
          <a:lstStyle/>
          <a:p>
            <a:pPr>
              <a:defRPr lang="en-us" sz="2000"/>
            </a:pPr>
            <a:r>
              <a:t>The SWOT matrix is ​​a diagnostic tool for the overall picture of the organization which identifies strategic options in relation to the internal analysis of the organization and the analysis of the external environment.</a:t>
            </a:r>
          </a:p>
          <a:p>
            <a:pPr>
              <a:defRPr lang="en-us" sz="2000"/>
            </a:pPr>
            <a:r>
              <a:t>In order to relate the results of the analysis of the external environment to the internal capabilities of the organization, Weihrich (Weihrich, 1982) developed the TOWS matrix in 1982, which deals with the relationship between the internal and external environment.</a:t>
            </a:r>
          </a:p>
          <a:p>
            <a:pPr>
              <a:defRPr lang="en-us" sz="2000"/>
            </a:pPr>
            <a:r>
              <a:t>TOWS looks at the interactivity of future factors - opportunities (O-Opportunities) and threats (T-Threats) that determine future events in relation to the factors of the present: strengths (S-Strenghts) and weaknesses (W-Weaknesses).</a:t>
            </a:r>
          </a:p>
        </p:txBody>
      </p:sp>
    </p:spTree>
  </p:cSld>
  <p:clrMapOvr>
    <a:masterClrMapping/>
  </p:clrMapOvr>
  <p:timing>
    <p:tnLst>
      <p:par>
        <p:cTn id="1" dur="indefinite" restart="never" nodeType="tmRoot"/>
      </p:par>
    </p:tnLst>
  </p:timing>
</p:sld>
</file>

<file path=ppt/slides/slide3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TOWS matrix</a:t>
            </a:r>
          </a:p>
        </p:txBody>
      </p:sp>
      <p:sp>
        <p:nvSpPr>
          <p:cNvPr id="3" name="SlideText1"/>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GFi1c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type="body" idx="1"/>
          </p:nvPr>
        </p:nvSpPr>
        <p:spPr/>
        <p:txBody>
          <a:bodyPr/>
          <a:lstStyle/>
          <a:p>
            <a:pPr>
              <a:defRPr lang="en-us" sz="2000"/>
            </a:pPr>
            <a:r>
              <a:t>There are four groups of possible strategic actions:</a:t>
            </a:r>
          </a:p>
          <a:p>
            <a:pPr lvl="1">
              <a:defRPr lang="en-us" sz="2000"/>
            </a:pPr>
            <a:r>
              <a:t>maximizing strength in order to maximize environmental opportunities   (</a:t>
            </a:r>
            <a:r>
              <a:rPr lang="en-us" u="sng"/>
              <a:t>SO</a:t>
            </a:r>
            <a:r>
              <a:t>  e.g. maxi-maxi strategy);</a:t>
            </a:r>
          </a:p>
          <a:p>
            <a:pPr lvl="1">
              <a:defRPr lang="en-us" sz="2000"/>
            </a:pPr>
            <a:r>
              <a:t>minimizing weaknesses to seize opportunities (</a:t>
            </a:r>
            <a:r>
              <a:rPr lang="en-us" u="sng"/>
              <a:t>WO</a:t>
            </a:r>
            <a:r>
              <a:t> e.g. mini-maxi strategies);</a:t>
            </a:r>
          </a:p>
          <a:p>
            <a:pPr lvl="1">
              <a:defRPr lang="en-us" sz="2000"/>
            </a:pPr>
            <a:r>
              <a:t>maximizing strenghts in order to minimize threats (</a:t>
            </a:r>
            <a:r>
              <a:rPr lang="en-us" u="sng"/>
              <a:t>ST</a:t>
            </a:r>
            <a:r>
              <a:t> e.g. maxi-mini strategy);</a:t>
            </a:r>
          </a:p>
          <a:p>
            <a:pPr lvl="1">
              <a:defRPr lang="en-us" sz="2000"/>
            </a:pPr>
            <a:r>
              <a:t>minimizing weaknesses and minimizing threats (</a:t>
            </a:r>
            <a:r>
              <a:rPr lang="en-us" u="sng"/>
              <a:t>WT</a:t>
            </a:r>
            <a:r>
              <a:t> e.g. mini-mini strategy).</a:t>
            </a:r>
          </a:p>
        </p:txBody>
      </p:sp>
    </p:spTree>
  </p:cSld>
  <p:clrMapOvr>
    <a:masterClrMapping/>
  </p:clrMapOvr>
  <p:timing>
    <p:tnLst>
      <p:par>
        <p:cTn id="1" dur="indefinite" restart="never" nodeType="tmRoot"/>
      </p:par>
    </p:tnLst>
  </p:timing>
</p:sld>
</file>

<file path=ppt/slides/slide3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p>
        </p:txBody>
      </p:sp>
      <p:sp>
        <p:nvSpPr>
          <p:cNvPr id="3" name="SlideText1"/>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5Wa0Q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type="body" idx="1"/>
          </p:nvPr>
        </p:nvSpPr>
        <p:spPr/>
        <p:txBody>
          <a:bodyPr/>
          <a:lstStyle/>
          <a:p>
            <a:pPr>
              <a:defRPr lang="en-us"/>
            </a:pPr>
          </a:p>
        </p:txBody>
      </p:sp>
      <p:pic>
        <p:nvPicPr>
          <p:cNvPr id="4" name="Picture1"/>
          <p:cNvPicPr>
            <a:picLocks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F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FMBAAAnAQAAvDYAAA0pAAAQAAAAJgAAAAgAAAD//////////w=="/>
              </a:ext>
            </a:extLst>
          </p:cNvPicPr>
          <p:nvPr/>
        </p:nvPicPr>
        <p:blipFill>
          <a:blip r:embed="rId2"/>
          <a:stretch>
            <a:fillRect/>
          </a:stretch>
        </p:blipFill>
        <p:spPr>
          <a:xfrm>
            <a:off x="215265" y="187325"/>
            <a:ext cx="8682355" cy="6485890"/>
          </a:xfrm>
          <a:prstGeom prst="rect">
            <a:avLst/>
          </a:prstGeom>
          <a:noFill/>
          <a:ln>
            <a:noFill/>
          </a:ln>
          <a:effectLst/>
        </p:spPr>
      </p:pic>
    </p:spTree>
  </p:cSld>
  <p:clrMapOvr>
    <a:masterClrMapping/>
  </p:clrMapOvr>
  <p:timing>
    <p:tnLst>
      <p:par>
        <p:cTn id="1" dur="indefinite" restart="never" nodeType="tmRoot"/>
      </p:par>
    </p:tnLst>
  </p:timing>
</p:sld>
</file>

<file path=ppt/slides/slide3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Fycpk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sz="2400" b="1"/>
            </a:pPr>
            <a:r>
              <a:t>Project results: </a:t>
            </a:r>
            <a:r>
              <a:rPr lang="en-us">
                <a:solidFill>
                  <a:srgbClr val="000000"/>
                </a:solidFill>
              </a:rPr>
              <a:t>Identifying the needs, possibilities, and barriers for digitalization and Industry 4.0 concepts implementation in the SMEs in V4 and Serbia</a:t>
            </a:r>
            <a:endParaRPr lang="en-us">
              <a:solidFill>
                <a:srgbClr val="000000"/>
              </a:solidFill>
            </a:endParaRPr>
          </a:p>
        </p:txBody>
      </p:sp>
      <p:sp>
        <p:nvSpPr>
          <p:cNvPr id="3" name="SlideText1"/>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type="body" idx="1"/>
          </p:nvPr>
        </p:nvSpPr>
        <p:spPr/>
        <p:txBody>
          <a:bodyPr/>
          <a:lstStyle/>
          <a:p>
            <a:pPr>
              <a:defRPr lang="en-us"/>
            </a:pPr>
          </a:p>
        </p:txBody>
      </p:sp>
      <p:sp>
        <p:nvSpPr>
          <p:cNvPr id="4" name="Textbox1"/>
          <p:cNvSpPr>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1Hs24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GAMAAGcmAABMNgAAlCkAABAAAAAmAAAACAAAAP//////////"/>
              </a:ext>
            </a:extLst>
          </p:cNvSpPr>
          <p:nvPr/>
        </p:nvSpPr>
        <p:spPr>
          <a:xfrm>
            <a:off x="502920" y="6242685"/>
            <a:ext cx="8323580" cy="516255"/>
          </a:xfrm>
          <a:prstGeom prst="rect">
            <a:avLst/>
          </a:prstGeom>
          <a:noFill/>
          <a:ln>
            <a:noFill/>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sz="1400" i="1" noProof="1">
                <a:solidFill>
                  <a:srgbClr val="000000"/>
                </a:solidFill>
              </a:defRPr>
            </a:pPr>
            <a:r>
              <a:t>Source: https://mksm.sjm06.com/visegrad-project-2021-possibilities-and-barriers-for-industry-4-0-implementation-in-smes-in-v4-countries-and-serbia/</a:t>
            </a:r>
          </a:p>
        </p:txBody>
      </p:sp>
      <p:pic>
        <p:nvPicPr>
          <p:cNvPr id="5" name="Picture1"/>
          <p:cNvPicPr>
            <a:picLocks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QBxw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KYCAABFCQAAhzQAAGAlAAAQAAAAJgAAAAgAAAD//////////w=="/>
              </a:ext>
            </a:extLst>
          </p:cNvPicPr>
          <p:nvPr/>
        </p:nvPicPr>
        <p:blipFill>
          <a:blip r:embed="rId2"/>
          <a:stretch>
            <a:fillRect/>
          </a:stretch>
        </p:blipFill>
        <p:spPr>
          <a:xfrm>
            <a:off x="430530" y="1506855"/>
            <a:ext cx="8108315" cy="4568825"/>
          </a:xfrm>
          <a:prstGeom prst="rect">
            <a:avLst/>
          </a:prstGeom>
          <a:noFill/>
          <a:ln>
            <a:noFill/>
          </a:ln>
          <a:effectLst/>
        </p:spPr>
      </p:pic>
    </p:spTree>
  </p:cSld>
  <p:clrMapOvr>
    <a:masterClrMapping/>
  </p:clrMapOvr>
  <p:timing>
    <p:tnLst>
      <p:par>
        <p:cTn id="1" dur="indefinite" restart="never" nodeType="tmRoot"/>
      </p:par>
    </p:tnLst>
  </p:timing>
</p:sld>
</file>

<file path=ppt/slides/slide3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sz="2400" b="1"/>
            </a:pPr>
            <a:r>
              <a:t>Project results: </a:t>
            </a:r>
            <a:r>
              <a:rPr lang="en-us">
                <a:solidFill>
                  <a:srgbClr val="000000"/>
                </a:solidFill>
              </a:rPr>
              <a:t>Identifying the needs, possibilities, and barriers for digitalization and Industry 4.0 concepts implementation in the SMEs in V4 and Serbia</a:t>
            </a:r>
            <a:endParaRPr lang="en-us">
              <a:solidFill>
                <a:srgbClr val="000000"/>
              </a:solidFill>
            </a:endParaRPr>
          </a:p>
        </p:txBody>
      </p:sp>
      <p:sp>
        <p:nvSpPr>
          <p:cNvPr id="3" name="SlideText1"/>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FY/3s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type="body" idx="1"/>
          </p:nvPr>
        </p:nvSpPr>
        <p:spPr/>
        <p:txBody>
          <a:bodyPr/>
          <a:lstStyle/>
          <a:p>
            <a:pPr>
              <a:defRPr lang="en-us"/>
            </a:pPr>
          </a:p>
        </p:txBody>
      </p:sp>
      <p:sp>
        <p:nvSpPr>
          <p:cNvPr id="4" name="Textbox1"/>
          <p:cNvSpPr>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kLfR4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GAMAAGcmAABMNgAAlCkAABAAAAAmAAAACAAAAP//////////"/>
              </a:ext>
            </a:extLst>
          </p:cNvSpPr>
          <p:nvPr/>
        </p:nvSpPr>
        <p:spPr>
          <a:xfrm>
            <a:off x="502920" y="6242685"/>
            <a:ext cx="8323580" cy="516255"/>
          </a:xfrm>
          <a:prstGeom prst="rect">
            <a:avLst/>
          </a:prstGeom>
          <a:noFill/>
          <a:ln>
            <a:noFill/>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sz="1400" i="1" noProof="1">
                <a:solidFill>
                  <a:srgbClr val="000000"/>
                </a:solidFill>
              </a:defRPr>
            </a:pPr>
            <a:r>
              <a:t>Source: https://mksm.sjm06.com/visegrad-project-2021-possibilities-and-barriers-for-industry-4-0-implementation-in-smes-in-v4-countries-and-serbia/</a:t>
            </a:r>
          </a:p>
        </p:txBody>
      </p:sp>
      <p:pic>
        <p:nvPicPr>
          <p:cNvPr id="5" name="Picture1"/>
          <p:cNvPicPr>
            <a:picLocks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B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FMBAADOCAAAvDYAAOUmAAAQAAAAJgAAAAgAAAD//////////w=="/>
              </a:ext>
            </a:extLst>
          </p:cNvPicPr>
          <p:nvPr/>
        </p:nvPicPr>
        <p:blipFill>
          <a:blip r:embed="rId2"/>
          <a:stretch>
            <a:fillRect/>
          </a:stretch>
        </p:blipFill>
        <p:spPr>
          <a:xfrm>
            <a:off x="215265" y="1431290"/>
            <a:ext cx="8682355" cy="4891405"/>
          </a:xfrm>
          <a:prstGeom prst="rect">
            <a:avLst/>
          </a:prstGeom>
          <a:noFill/>
          <a:ln>
            <a:noFill/>
          </a:ln>
          <a:effectLst/>
        </p:spPr>
      </p:pic>
    </p:spTree>
  </p:cSld>
  <p:clrMapOvr>
    <a:masterClrMapping/>
  </p:clrMapOvr>
  <p:timing>
    <p:tnLst>
      <p:par>
        <p:cTn id="1" dur="indefinite" restart="never" nodeType="tmRoot"/>
      </p:par>
    </p:tnLst>
  </p:timing>
</p:sld>
</file>

<file path=ppt/slides/slide3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lXAbw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DwQAAD//8EB"/>
              </a:ext>
            </a:extLst>
          </p:cNvSpPr>
          <p:nvPr>
            <p:ph type="title"/>
          </p:nvPr>
        </p:nvSpPr>
        <p:spPr>
          <a:noFill/>
          <a:ln>
            <a:noFill/>
          </a:ln>
          <a:effectLst/>
        </p:spPr>
        <p:txBody>
          <a:bodyPr vert="horz" wrap="square" lIns="91440" tIns="45720" rIns="91440" bIns="45720" numCol="1" anchor="ctr">
            <a:prstTxWarp prst="textNoShape">
              <a:avLst/>
            </a:prstTxWarp>
          </a:bodyPr>
          <a:lstStyle/>
          <a:p>
            <a:pPr>
              <a:defRPr lang="en-us"/>
            </a:pPr>
            <a:r>
              <a:t>Question 2</a:t>
            </a:r>
          </a:p>
        </p:txBody>
      </p:sp>
      <p:sp>
        <p:nvSpPr>
          <p:cNvPr id="3" name="Conten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9mnQ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AQAAB4KAAC8NgAA9iUAABAAAAAmAAAACAAAAD0QAAD//8EB"/>
              </a:ext>
            </a:extLst>
          </p:cNvSpPr>
          <p:nvPr>
            <p:ph type="body" idx="1"/>
          </p:nvPr>
        </p:nvSpPr>
        <p:spPr>
          <a:xfrm>
            <a:off x="668020" y="1644650"/>
            <a:ext cx="8229600" cy="4526280"/>
          </a:xfrm>
          <a:noFill/>
          <a:ln>
            <a:noFill/>
          </a:ln>
          <a:effectLst/>
        </p:spPr>
        <p:txBody>
          <a:bodyPr vert="horz" wrap="square" lIns="91440" tIns="45720" rIns="91440" bIns="45720" numCol="1" anchor="t">
            <a:prstTxWarp prst="textNoShape">
              <a:avLst/>
            </a:prstTxWarp>
          </a:bodyPr>
          <a:lstStyle/>
          <a:p>
            <a:pPr>
              <a:defRPr lang="en-us"/>
            </a:pPr>
            <a:r>
              <a:t>For selected Company (CSR) of SME (SE) develop SWOT matrix, and give the proposal for the Strategies / TOWS</a:t>
            </a:r>
          </a:p>
          <a:p>
            <a:pPr>
              <a:defRPr lang="en-us"/>
            </a:pPr>
          </a:p>
        </p:txBody>
      </p:sp>
      <p:pic>
        <p:nvPicPr>
          <p:cNvPr id="4" name="Picture1"/>
          <p:cNvPicPr>
            <a:picLocks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4zckL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IoSAAASFgAANiUAAKAeAAAQAAAAJgAAAAgAAAD//////////w=="/>
              </a:ext>
            </a:extLst>
          </p:cNvPicPr>
          <p:nvPr/>
        </p:nvPicPr>
        <p:blipFill>
          <a:blip r:embed="rId2"/>
          <a:stretch>
            <a:fillRect/>
          </a:stretch>
        </p:blipFill>
        <p:spPr>
          <a:xfrm>
            <a:off x="3013710" y="3587750"/>
            <a:ext cx="3035300" cy="1390650"/>
          </a:xfrm>
          <a:prstGeom prst="rect">
            <a:avLst/>
          </a:prstGeom>
          <a:noFill/>
          <a:ln>
            <a:noFill/>
          </a:ln>
          <a:effectLst/>
        </p:spPr>
      </p:pic>
      <p:sp>
        <p:nvSpPr>
          <p:cNvPr id="5" name="Textbox1"/>
          <p:cNvSpPr>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pZs84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iAMAAGAhAAAiNQAAMCoAABAAAAAmAAAACAAAAP//////////"/>
              </a:ext>
            </a:extLst>
          </p:cNvSpPr>
          <p:nvPr/>
        </p:nvSpPr>
        <p:spPr>
          <a:xfrm>
            <a:off x="574040" y="5425440"/>
            <a:ext cx="8063230" cy="1432560"/>
          </a:xfrm>
          <a:prstGeom prst="rect">
            <a:avLst/>
          </a:prstGeom>
          <a:noFill/>
          <a:ln>
            <a:noFill/>
          </a:ln>
          <a:effectLst/>
        </p:spPr>
        <p:txBody>
          <a:bodyPr vert="horz" wrap="square" lIns="91440" tIns="45720" rIns="91440" bIns="45720" numCol="1" anchor="t"/>
          <a:lstStyle/>
          <a:p>
            <a:pPr algn="just">
              <a:buNone/>
              <a:defRPr noProof="1"/>
            </a:pPr>
            <a:r>
              <a:rPr sz="2000" b="1" noProof="1"/>
              <a:t>Acknowledgement:</a:t>
            </a:r>
            <a:r>
              <a:rPr sz="2000" noProof="1"/>
              <a:t>  </a:t>
            </a:r>
            <a:r>
              <a:rPr sz="2200" i="1" u="sng" noProof="1">
                <a:solidFill>
                  <a:srgbClr val="000000"/>
                </a:solidFill>
              </a:rPr>
              <a:t>This study is resulting from the international project: "Possibilities and barriers for Industry 4.0 implementation in SMEs in V4 countries and Serbia", which was financed through International Visegrad Fund, with the reference number: 22110036. </a:t>
            </a:r>
            <a:endParaRPr sz="2200" i="1" u="sng" noProof="1">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nZcOo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Business Model Canvas</a:t>
            </a:r>
          </a:p>
        </p:txBody>
      </p:sp>
      <p:sp>
        <p:nvSpPr>
          <p:cNvPr id="3" name="SlideText1"/>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62EZs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type="body" idx="1"/>
          </p:nvPr>
        </p:nvSpPr>
        <p:spPr/>
        <p:txBody>
          <a:bodyPr/>
          <a:lstStyle/>
          <a:p>
            <a:pPr>
              <a:defRPr lang="en-us" sz="2200"/>
            </a:pPr>
            <a:r>
              <a:t>The Business Model Canvas (BMC) is a strategic management tool to quickly and easily define and communicate a business idea or concept.</a:t>
            </a:r>
          </a:p>
          <a:p>
            <a:pPr>
              <a:defRPr lang="en-us" sz="2200"/>
            </a:pPr>
            <a:r>
              <a:t>It is a one page document which works through the fundamental elements of a business or product, structuring an idea in a coherent way.</a:t>
            </a:r>
          </a:p>
          <a:p>
            <a:pPr>
              <a:defRPr lang="en-us" sz="2200"/>
            </a:pPr>
            <a:r>
              <a:t>Alexander Osterwalder's canvas has nine boxes: customer segments, value propositions, channels, customer relationships, revenue streams, key resources, key activities, key partnerships, and cost structure.</a:t>
            </a:r>
          </a:p>
        </p:txBody>
      </p:sp>
      <p:sp>
        <p:nvSpPr>
          <p:cNvPr id="4" name="Textbox1"/>
          <p:cNvSpPr>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WDhJQ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NQIAAKogAAAuNwAAKygAABAAAAAmAAAACAAAAP//////////"/>
              </a:ext>
            </a:extLst>
          </p:cNvSpPr>
          <p:nvPr/>
        </p:nvSpPr>
        <p:spPr>
          <a:xfrm>
            <a:off x="358775" y="5309870"/>
            <a:ext cx="8611235" cy="1219835"/>
          </a:xfrm>
          <a:prstGeom prst="rect">
            <a:avLst/>
          </a:prstGeom>
          <a:noFill/>
          <a:ln>
            <a:noFill/>
          </a:ln>
          <a:effectLst/>
        </p:spPr>
        <p:txBody>
          <a:bodyPr vert="horz" wrap="square" lIns="91440" tIns="45720" rIns="91440" bIns="45720" numCol="1" anchor="t"/>
          <a:lstStyle/>
          <a:p>
            <a:pPr algn="just">
              <a:defRPr i="1" noProof="1"/>
            </a:pPr>
            <a:r>
              <a:t>Source: Osterwalder, Alexander (2004). The Business Model Ontology: A Proposition In A Design Science Approach (PDF) (Ph.D. thesis). Lausanne: University of Lausanne. OCLC 717647749. See also: Osterwalder, Alexander; Pigneur, Yves; Tucci, Christopher L. (2005). "Clarifying business models: origins, present, and future of the concept". Communications of the Association for Information Systems. 16 (1): 1. doi:10.17705/1CAIS.01601.</a:t>
            </a:r>
          </a:p>
        </p:txBody>
      </p:sp>
    </p:spTree>
  </p:cSld>
  <p:clrMapOvr>
    <a:masterClrMapping/>
  </p:clrMapOvr>
  <p:timing>
    <p:tnLst>
      <p:par>
        <p:cTn id="1" dur="indefinite" restart="never" nodeType="tmRoot"/>
      </p:par>
    </p:tnLst>
  </p:timing>
</p:sld>
</file>

<file path=ppt/slides/slide3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f9k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p>
        </p:txBody>
      </p:sp>
      <p:sp>
        <p:nvSpPr>
          <p:cNvPr id="3" name="SlideText1"/>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j79z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type="body" idx="1"/>
          </p:nvPr>
        </p:nvSpPr>
        <p:spPr/>
        <p:txBody>
          <a:bodyPr/>
          <a:lstStyle/>
          <a:p>
            <a:pPr>
              <a:defRPr lang="en-us"/>
            </a:pPr>
          </a:p>
        </p:txBody>
      </p:sp>
      <p:pic>
        <p:nvPicPr>
          <p:cNvPr id="4" name="Picture1"/>
          <p:cNvPicPr>
            <a:picLocks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P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AAAAACsAAAAiDgAADAqAAAQAAAAJgAAAAgAAAD//////////w=="/>
              </a:ext>
            </a:extLst>
          </p:cNvPicPr>
          <p:nvPr/>
        </p:nvPicPr>
        <p:blipFill>
          <a:blip r:embed="rId2"/>
          <a:stretch>
            <a:fillRect/>
          </a:stretch>
        </p:blipFill>
        <p:spPr>
          <a:xfrm>
            <a:off x="0" y="109220"/>
            <a:ext cx="9189720" cy="6748780"/>
          </a:xfrm>
          <a:prstGeom prst="rect">
            <a:avLst/>
          </a:prstGeom>
          <a:noFill/>
          <a:ln>
            <a:noFill/>
          </a:ln>
          <a:effectLst/>
        </p:spPr>
      </p:pic>
    </p:spTree>
  </p:cSld>
  <p:clrMapOvr>
    <a:masterClrMapping/>
  </p:clrMapOvr>
  <p:timing>
    <p:tnLst>
      <p:par>
        <p:cTn id="1" dur="indefinite" restart="never" nodeType="tmRoot"/>
      </p:par>
    </p:tnLst>
  </p:timing>
</p:sld>
</file>

<file path=ppt/slides/slide3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spJow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DwQAAD//8EB"/>
              </a:ext>
            </a:extLst>
          </p:cNvSpPr>
          <p:nvPr>
            <p:ph type="title"/>
          </p:nvPr>
        </p:nvSpPr>
        <p:spPr>
          <a:noFill/>
          <a:ln>
            <a:noFill/>
          </a:ln>
          <a:effectLst/>
        </p:spPr>
        <p:txBody>
          <a:bodyPr vert="horz" wrap="square" lIns="91440" tIns="45720" rIns="91440" bIns="45720" numCol="1" anchor="ctr">
            <a:prstTxWarp prst="textNoShape">
              <a:avLst/>
            </a:prstTxWarp>
          </a:bodyPr>
          <a:lstStyle/>
          <a:p>
            <a:pPr>
              <a:defRPr lang="en-us"/>
            </a:pPr>
            <a:r>
              <a:t>Question 3</a:t>
            </a:r>
          </a:p>
        </p:txBody>
      </p:sp>
      <p:sp>
        <p:nvSpPr>
          <p:cNvPr id="3" name="Conten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saDRQ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AQAAB4KAAC8NgAA9iUAABAAAAAmAAAACAAAAD0QAAD//8EB"/>
              </a:ext>
            </a:extLst>
          </p:cNvSpPr>
          <p:nvPr>
            <p:ph type="body" idx="1"/>
          </p:nvPr>
        </p:nvSpPr>
        <p:spPr>
          <a:xfrm>
            <a:off x="668020" y="1644650"/>
            <a:ext cx="8229600" cy="4526280"/>
          </a:xfrm>
          <a:noFill/>
          <a:ln>
            <a:noFill/>
          </a:ln>
          <a:effectLst/>
        </p:spPr>
        <p:txBody>
          <a:bodyPr vert="horz" wrap="square" lIns="91440" tIns="45720" rIns="91440" bIns="45720" numCol="1" anchor="t">
            <a:prstTxWarp prst="textNoShape">
              <a:avLst/>
            </a:prstTxWarp>
          </a:bodyPr>
          <a:lstStyle/>
          <a:p>
            <a:pPr>
              <a:defRPr lang="en-us"/>
            </a:pPr>
            <a:r>
              <a:t>For selected Company (CSR) of SME (SE) complete the BMC matrix.</a:t>
            </a:r>
          </a:p>
          <a:p>
            <a:pPr>
              <a:defRPr lang="en-us" u="sng">
                <a:solidFill>
                  <a:schemeClr val="hlink"/>
                </a:solidFill>
                <a:hlinkClick r:id="rId3"/>
              </a:defRPr>
            </a:pPr>
            <a:r>
              <a:rPr lang="en-us">
                <a:hlinkClick r:id="rId3"/>
              </a:rPr>
              <a:t>https://miro.com/app/board/uXjVO9aimmQ=/</a:t>
            </a:r>
            <a:endParaRPr lang="en-us">
              <a:hlinkClick r:id="rId3"/>
            </a:endParaRPr>
          </a:p>
          <a:p>
            <a:pPr>
              <a:defRPr lang="en-us"/>
            </a:pPr>
            <a:endParaRPr lang="en-us">
              <a:hlinkClick r:id="rId3"/>
            </a:endParaRPr>
          </a:p>
          <a:p>
            <a:pPr>
              <a:defRPr lang="en-us"/>
            </a:pPr>
            <a:endParaRPr lang="en-us">
              <a:hlinkClick r:id="rId3"/>
            </a:endParaRPr>
          </a:p>
        </p:txBody>
      </p:sp>
    </p:spTree>
  </p:cSld>
  <p:clrMapOvr>
    <a:masterClrMapping/>
  </p:clrMapOvr>
  <p:timing>
    <p:tnLst>
      <p:par>
        <p:cTn id="1" dur="indefinite" restart="never" nodeType="tmRoot"/>
      </p:par>
    </p:tnLst>
  </p:timing>
</p:sld>
</file>

<file path=ppt/slides/slide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a:pPr>
            <a:r>
              <a:t>Corporate Social Responsibility CSR</a:t>
            </a:r>
          </a:p>
        </p:txBody>
      </p:sp>
      <p:sp>
        <p:nvSpPr>
          <p:cNvPr id="3" name="Conten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BAAAAAmAAAACAAAADwQAAAAAAAA"/>
              </a:ext>
            </a:extLst>
          </p:cNvSpPr>
          <p:nvPr>
            <p:ph type="body" idx="1"/>
          </p:nvPr>
        </p:nvSpPr>
        <p:spPr/>
        <p:txBody>
          <a:bodyPr vert="horz" wrap="square" lIns="91440" tIns="45720" rIns="91440" bIns="45720" numCol="1" anchor="t">
            <a:prstTxWarp prst="textNoShape">
              <a:avLst/>
            </a:prstTxWarp>
          </a:bodyPr>
          <a:lstStyle/>
          <a:p>
            <a:pPr>
              <a:defRPr lang="en-us" sz="2200"/>
            </a:pPr>
            <a:r>
              <a:rPr lang="en-us" i="1"/>
              <a:t>‘CSR is about how companies manage the business processes to produce an overall positive impact on society.’ (</a:t>
            </a:r>
            <a:r>
              <a:t>Mallen Baker, a writer, speaker and strategic advisor on CSR, </a:t>
            </a:r>
            <a:r>
              <a:rPr lang="en-us">
                <a:hlinkClick r:id="rId2"/>
              </a:rPr>
              <a:t>www.mallenbaker.net</a:t>
            </a:r>
            <a:r>
              <a:t> )</a:t>
            </a:r>
            <a:endParaRPr lang="en-us" i="1"/>
          </a:p>
          <a:p>
            <a:pPr>
              <a:defRPr lang="en-us" sz="2200"/>
            </a:pPr>
            <a:r>
              <a:rPr lang="en-us" i="1"/>
              <a:t>‘Corporate social responsibility is the commitment of businesses to contribute to sustainable economic development by working with employees, their families, the local community and society at large to improve their lives in ways that are good for business and for development.’ (</a:t>
            </a:r>
            <a:r>
              <a:t>International Finance Corporation)</a:t>
            </a:r>
            <a:endParaRPr lang="en-us" i="1"/>
          </a:p>
          <a:p>
            <a:pPr>
              <a:defRPr lang="en-us" sz="2200"/>
            </a:pPr>
            <a:r>
              <a:rPr lang="en-us" i="1"/>
              <a:t>‘CSR is a concept whereby companies integrate social and environmental concerns in their business operations and in their interaction with their stakeholders on a voluntary basis.’ (</a:t>
            </a:r>
            <a:r>
              <a:t>European Commission)</a:t>
            </a:r>
          </a:p>
        </p:txBody>
      </p:sp>
    </p:spTree>
  </p:cSld>
  <p:clrMapOvr>
    <a:masterClrMapping/>
  </p:clrMapOvr>
  <p:timing>
    <p:tnLst>
      <p:par>
        <p:cTn id="1" dur="indefinite" restart="never" nodeType="tmRoot"/>
      </p:par>
    </p:tnLst>
  </p:timing>
</p:sld>
</file>

<file path=ppt/slides/slide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Corporate Social Responsibility CSR</a:t>
            </a:r>
          </a:p>
        </p:txBody>
      </p:sp>
      <p:sp>
        <p:nvSpPr>
          <p:cNvPr id="3" name="Conten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type="body" idx="1"/>
          </p:nvPr>
        </p:nvSpPr>
        <p:spPr/>
        <p:txBody>
          <a:bodyPr/>
          <a:lstStyle/>
          <a:p>
            <a:pPr>
              <a:defRPr lang="en-us"/>
            </a:pPr>
            <a:r>
              <a:t>Although there are so many definitions, according to Alexander Dahlsrud of the Norwegian University of Science and Technology almost all of them involve five ‘dimensions’ of CSR, as shown in Table:</a:t>
            </a:r>
          </a:p>
          <a:p>
            <a:pPr>
              <a:defRPr lang="en-us"/>
            </a:pPr>
          </a:p>
          <a:p>
            <a:pPr>
              <a:defRPr lang="en-us"/>
            </a:pPr>
            <a:r>
              <a:rPr lang="en-us" sz="1700"/>
              <a:t>(</a:t>
            </a:r>
            <a:r>
              <a:rPr lang="en-us" sz="1700" i="1"/>
              <a:t>Dahlsrud, A. (2006) How corporate social responsibility is defined: an analysis of 37 definitions, Corporate Social Responsibility and Environmental Management, vol. 12, no. 2)</a:t>
            </a:r>
            <a:endParaRPr lang="en-us" sz="1700"/>
          </a:p>
          <a:p>
            <a:pPr>
              <a:defRPr lang="en-us"/>
            </a:pPr>
            <a:endParaRPr lang="en-us" sz="1700"/>
          </a:p>
        </p:txBody>
      </p:sp>
    </p:spTree>
  </p:cSld>
  <p:clrMapOvr>
    <a:masterClrMapping/>
  </p:clrMapOvr>
  <p:timing>
    <p:tnLst>
      <p:par>
        <p:cTn id="1" dur="indefinite" restart="never" nodeType="tmRoot"/>
      </p:par>
    </p:tnLst>
  </p:timing>
</p:sld>
</file>

<file path=ppt/slides/slide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6wYAABAAAAAmAAAACAAAAD0QAAAAAAAA"/>
              </a:ext>
            </a:extLst>
          </p:cNvSpPr>
          <p:nvPr>
            <p:ph type="title"/>
          </p:nvPr>
        </p:nvSpPr>
        <p:spPr>
          <a:xfrm>
            <a:off x="457200" y="274955"/>
            <a:ext cx="8229600" cy="849630"/>
          </a:xfrm>
        </p:spPr>
        <p:txBody>
          <a:bodyPr vert="horz" wrap="square" lIns="91440" tIns="45720" rIns="91440" bIns="45720" numCol="1" anchor="ctr">
            <a:prstTxWarp prst="textNoShape">
              <a:avLst/>
            </a:prstTxWarp>
          </a:bodyPr>
          <a:lstStyle/>
          <a:p>
            <a:pPr>
              <a:defRPr lang="en-us" sz="3500"/>
            </a:pPr>
            <a:r>
              <a:t>The five dimensions of CSR and </a:t>
            </a:r>
          </a:p>
          <a:p>
            <a:pPr>
              <a:defRPr lang="en-us" sz="3500"/>
            </a:pPr>
            <a:r>
              <a:t>example phrases</a:t>
            </a:r>
          </a:p>
        </p:txBody>
      </p:sp>
      <p:pic>
        <p:nvPicPr>
          <p:cNvPr id="3" name="Picture 2"/>
          <p:cNvPicPr>
            <a:picLocks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PoFAACyBwAAYzEAADAqAAAQAAAAJgAAAAgAAAD//////////w=="/>
              </a:ext>
            </a:extLst>
          </p:cNvPicPr>
          <p:nvPr/>
        </p:nvPicPr>
        <p:blipFill>
          <a:blip r:embed="rId2"/>
          <a:stretch>
            <a:fillRect/>
          </a:stretch>
        </p:blipFill>
        <p:spPr>
          <a:xfrm>
            <a:off x="971550" y="1250950"/>
            <a:ext cx="7056755" cy="5607050"/>
          </a:xfrm>
          <a:prstGeom prst="rect">
            <a:avLst/>
          </a:prstGeom>
          <a:noFill/>
          <a:ln>
            <a:noFill/>
          </a:ln>
          <a:effectLst/>
        </p:spPr>
      </p:pic>
      <p:sp>
        <p:nvSpPr>
          <p:cNvPr id="4" name="Straight Connector 4"/>
          <p:cNvSpPr>
            <a:extLst>
              <a:ext uri="smNativeData">
                <pr:smNativeData xmlns:pr="smNativeData" val="SMDATA_16_hsRiYhMAAAAlAAAACg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El9v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B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El9vAB/f38AAAAAA8zMzADAwP8Af39/AAAAAAAAAAAAAAAAAAAAAAAAAAAAIQAAABgAAAAUAAAApgQAABEdAABaMgAAFB0AABAAAAAmAAAACAAAAP//////////"/>
              </a:ext>
            </a:extLst>
          </p:cNvSpPr>
          <p:nvPr/>
        </p:nvSpPr>
        <p:spPr>
          <a:xfrm>
            <a:off x="755650" y="4725035"/>
            <a:ext cx="7429500" cy="1905"/>
          </a:xfrm>
          <a:prstGeom prst="line">
            <a:avLst/>
          </a:prstGeom>
          <a:noFill/>
          <a:ln w="9525" cap="flat" cmpd="sng" algn="ctr">
            <a:solidFill>
              <a:srgbClr val="497DBC"/>
            </a:solidFill>
            <a:prstDash val="solid"/>
            <a:headEnd type="none"/>
            <a:tailEnd type="none"/>
          </a:ln>
          <a:effectLst/>
        </p:spPr>
      </p:sp>
      <p:sp>
        <p:nvSpPr>
          <p:cNvPr id="5" name="TextBox 5"/>
          <p:cNvSpPr>
            <a:extLst>
              <a:ext uri="smNativeData">
                <pr:smNativeData xmlns:pr="smNativeData" val="SMDATA_16_hsRiYhMAAAAlAAAAZAAAAA0AAAAAkAAAAEgAAACQAAAASAAAAAAAAAAAAAAAAw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GTIAADoJAADwNAAAzxoAABAAAAAmAAAACAAAAP//////////"/>
              </a:ext>
            </a:extLst>
          </p:cNvSpPr>
          <p:nvPr/>
        </p:nvSpPr>
        <p:spPr>
          <a:xfrm>
            <a:off x="8143875" y="1499870"/>
            <a:ext cx="461645" cy="2858135"/>
          </a:xfrm>
          <a:prstGeom prst="rect">
            <a:avLst/>
          </a:prstGeom>
          <a:noFill/>
          <a:ln>
            <a:noFill/>
          </a:ln>
          <a:effectLst/>
        </p:spPr>
        <p:txBody>
          <a:bodyPr vert="vert270" wrap="square" lIns="91440" tIns="45720" rIns="91440" bIns="45720" numCol="1" anchor="t"/>
          <a:lstStyle/>
          <a:p>
            <a:pPr>
              <a:spcBef>
                <a:spcPts val="0"/>
              </a:spcBef>
              <a:spcAft>
                <a:spcPts val="0"/>
              </a:spcAft>
              <a:defRPr noProof="1"/>
            </a:pPr>
            <a:r>
              <a:rPr lang="en-us" b="1"/>
              <a:t>Triple bottom line</a:t>
            </a:r>
            <a:endParaRPr lang="en-us"/>
          </a:p>
        </p:txBody>
      </p:sp>
    </p:spTree>
  </p:cSld>
  <p:clrMapOvr>
    <a:masterClrMapping/>
  </p:clrMapOvr>
  <p:timing>
    <p:tnLst>
      <p:par>
        <p:cTn id="1" dur="indefinite" restart="never" nodeType="tmRoot"/>
      </p:par>
    </p:tnLst>
  </p:timing>
</p:sld>
</file>

<file path=ppt/slides/slide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p>
        </p:txBody>
      </p:sp>
      <p:sp>
        <p:nvSpPr>
          <p:cNvPr id="3" name="SlideText1"/>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type="body" idx="1"/>
          </p:nvPr>
        </p:nvSpPr>
        <p:spPr/>
        <p:txBody>
          <a:bodyPr/>
          <a:lstStyle/>
          <a:p>
            <a:pPr>
              <a:defRPr lang="en-us"/>
            </a:pPr>
          </a:p>
        </p:txBody>
      </p:sp>
      <p:pic>
        <p:nvPicPr>
          <p:cNvPr id="4" name="Picture1"/>
          <p:cNvPicPr>
            <a:picLocks noChangeAspect="1"/>
            <a:extLst>
              <a:ext uri="smNativeData">
                <pr:smNativeData xmlns:pr="smNativeData" val="SMDATA_18_hsRi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GMIAAB9AQAA4TEAAA0pAAAQAAAAJgAAAAgAAAD//////////w=="/>
              </a:ext>
            </a:extLst>
          </p:cNvPicPr>
          <p:nvPr/>
        </p:nvPicPr>
        <p:blipFill>
          <a:blip r:embed="rId2"/>
          <a:stretch>
            <a:fillRect/>
          </a:stretch>
        </p:blipFill>
        <p:spPr>
          <a:xfrm>
            <a:off x="1363345" y="241935"/>
            <a:ext cx="6744970" cy="6431280"/>
          </a:xfrm>
          <a:prstGeom prst="rect">
            <a:avLst/>
          </a:prstGeom>
          <a:noFill/>
          <a:ln>
            <a:noFill/>
          </a:ln>
          <a:effectLst/>
        </p:spPr>
      </p:pic>
    </p:spTree>
  </p:cSld>
  <p:clrMapOvr>
    <a:masterClrMapping/>
  </p:clrMapOvr>
  <p:timing>
    <p:tnLst>
      <p:par>
        <p:cTn id="1" dur="indefinite" restart="never" nodeType="tmRoot"/>
      </p:par>
    </p:tnLst>
  </p:timing>
</p:sld>
</file>

<file path=ppt/slides/slide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type="body" idx="1"/>
          </p:nvPr>
        </p:nvSpPr>
        <p:spPr/>
        <p:txBody>
          <a:bodyPr/>
          <a:lstStyle/>
          <a:p>
            <a:pPr algn="ctr">
              <a:buNone/>
              <a:defRPr lang="en-us"/>
            </a:pPr>
            <a:endParaRPr lang="en-us" b="1"/>
          </a:p>
          <a:p>
            <a:pPr algn="ctr">
              <a:buNone/>
              <a:defRPr lang="en-us"/>
            </a:pPr>
            <a:endParaRPr lang="en-us" b="1"/>
          </a:p>
          <a:p>
            <a:pPr algn="ctr">
              <a:buNone/>
              <a:defRPr lang="en-us"/>
            </a:pPr>
            <a:r>
              <a:rPr lang="en-us" b="1"/>
              <a:t>Social entrepreneurship </a:t>
            </a:r>
            <a:r>
              <a:t>– basic models and examples of world’s practice</a:t>
            </a:r>
          </a:p>
          <a:p>
            <a:pPr>
              <a:defRPr lang="en-us"/>
            </a:pPr>
          </a:p>
        </p:txBody>
      </p:sp>
    </p:spTree>
  </p:cSld>
  <p:clrMapOvr>
    <a:masterClrMapping/>
  </p:clrMapOvr>
  <p:timing>
    <p:tnLst>
      <p:par>
        <p:cTn id="1" dur="indefinite" restart="never" nodeType="tmRoot"/>
      </p:par>
    </p:tnLst>
  </p:timing>
</p:sld>
</file>

<file path=ppt/slides/slide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hsRi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Social Entrepreneurship SE</a:t>
            </a:r>
          </a:p>
        </p:txBody>
      </p:sp>
      <p:sp>
        <p:nvSpPr>
          <p:cNvPr id="3" name="Content Placeholder 2"/>
          <p:cNvSpPr>
            <a:spLocks noGrp="1" noChangeArrowheads="1"/>
            <a:extLst>
              <a:ext uri="smNativeData">
                <pr:smNativeData xmlns:pr="smNativeData" val="SMDATA_16_hsRi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DwQAAAAAAAA"/>
              </a:ext>
            </a:extLst>
          </p:cNvSpPr>
          <p:nvPr>
            <p:ph type="body" idx="1"/>
          </p:nvPr>
        </p:nvSpPr>
        <p:spPr/>
        <p:txBody>
          <a:bodyPr vert="horz" wrap="square" lIns="91440" tIns="45720" rIns="91440" bIns="45720" numCol="1" anchor="t">
            <a:prstTxWarp prst="textNoShape">
              <a:avLst/>
            </a:prstTxWarp>
          </a:bodyPr>
          <a:lstStyle/>
          <a:p>
            <a:pPr>
              <a:defRPr lang="en-us"/>
            </a:pPr>
            <a:r>
              <a:t>E + CSR = CSE (SE)</a:t>
            </a:r>
          </a:p>
          <a:p>
            <a:pPr>
              <a:defRPr lang="en-us"/>
            </a:pPr>
            <a:r>
              <a:t>Dealing with worlds challenges using entrepreneurship knowledge and skillls</a:t>
            </a:r>
          </a:p>
          <a:p>
            <a:pPr>
              <a:defRPr lang="en-us"/>
            </a:pPr>
            <a:r>
              <a:t>Differences compared to CSR ?</a:t>
            </a:r>
          </a:p>
          <a:p>
            <a:pPr>
              <a:buNone/>
              <a:defRPr lang="en-us"/>
            </a:p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SOCIAL RESPONSIBILITY (CSR) AND  SOCIAL ENTREPRENEURSHIP (SE) AS POTENTIAL FORM OF  CO-MANAGEMENT  IN SOLVING ENVIRONMENTAL PROBLEMS</dc:title>
  <dc:subject/>
  <dc:creator>Reviewer 2</dc:creator>
  <cp:keywords/>
  <dc:description/>
  <cp:lastModifiedBy>Ivan Mihajlovic</cp:lastModifiedBy>
  <cp:revision>0</cp:revision>
  <dcterms:created xsi:type="dcterms:W3CDTF">2017-03-02T11:10:34Z</dcterms:created>
  <dcterms:modified xsi:type="dcterms:W3CDTF">2022-04-22T15:06:46Z</dcterms:modified>
</cp:coreProperties>
</file>