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648" r:id="rId5"/>
  </p:sldMasterIdLst>
  <p:sldIdLst>
    <p:sldId id="256" r:id="rId6"/>
    <p:sldId id="257" r:id="rId7"/>
    <p:sldId id="316" r:id="rId8"/>
    <p:sldId id="318" r:id="rId9"/>
    <p:sldId id="317" r:id="rId10"/>
    <p:sldId id="319" r:id="rId11"/>
    <p:sldId id="321" r:id="rId12"/>
    <p:sldId id="320" r:id="rId13"/>
    <p:sldId id="324" r:id="rId14"/>
    <p:sldId id="327" r:id="rId15"/>
    <p:sldId id="328" r:id="rId16"/>
    <p:sldId id="322" r:id="rId17"/>
    <p:sldId id="323" r:id="rId18"/>
    <p:sldId id="326" r:id="rId19"/>
    <p:sldId id="325" r:id="rId20"/>
    <p:sldId id="330" r:id="rId21"/>
    <p:sldId id="332" r:id="rId22"/>
    <p:sldId id="329" r:id="rId23"/>
    <p:sldId id="333" r:id="rId24"/>
    <p:sldId id="334" r:id="rId25"/>
    <p:sldId id="335" r:id="rId26"/>
    <p:sldId id="331" r:id="rId27"/>
    <p:sldId id="336" r:id="rId28"/>
  </p:sldIdLst>
  <p:sldSz cx="9144000" cy="6858000"/>
  <p:notesSz cx="6858000" cy="9144000"/>
  <p:defaultTextStyle>
    <a:lvl1pPr marL="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9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penClr>
      <a:srgbClr val="0000FF"/>
    </p:penClr>
  </p:showPr>
  <p:extLst>
    <p:ext uri="smNativeData">
      <pr:smAppRevision xmlns:pr="smNativeData" dt="1651123409" val="933" revOS="4"/>
      <pr:smFileRevision xmlns:pr="smNativeData" dt="1651123409" val="101"/>
      <pr:guideOptions xmlns:pr="smNativeData" dt="1651123409"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p:cViewPr varScale="1">
        <p:scale>
          <a:sx n="78" d="100"/>
          <a:sy n="78" d="100"/>
        </p:scale>
        <p:origin x="360" y="207"/>
      </p:cViewPr>
      <p:guideLst x="0" y="0">
        <p:guide orient="horz" pos="2160"/>
        <p:guide pos="2880"/>
      </p:guideLst>
    </p:cSldViewPr>
  </p:slideViewPr>
  <p:outlineViewPr>
    <p:cViewPr>
      <p:scale>
        <a:sx n="33" d="100"/>
        <a:sy n="33" d="100"/>
      </p:scale>
      <p:origin x="0" y="0"/>
    </p:cViewPr>
  </p:outlineViewPr>
  <p:sorterViewPr>
    <p:cViewPr>
      <p:scale>
        <a:sx n="19" d="100"/>
        <a:sy n="19" d="100"/>
      </p:scale>
      <p:origin x="0" y="0"/>
    </p:cViewPr>
  </p:sorterViewPr>
  <p:notesViewPr>
    <p:cSldViewPr>
      <p:cViewPr>
        <p:scale>
          <a:sx n="78" d="100"/>
          <a:sy n="78" d="100"/>
        </p:scale>
        <p:origin x="360" y="207"/>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ShA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sNAAAINAAAJhYAABAAAAAmAAAACAAAAAEAAAAAAAAA"/>
              </a:ext>
            </a:extLst>
          </p:cNvSpPr>
          <p:nvPr>
            <p:ph type="ctrTitle"/>
          </p:nvPr>
        </p:nvSpPr>
        <p:spPr>
          <a:xfrm>
            <a:off x="685800" y="2130425"/>
            <a:ext cx="7772400" cy="1470025"/>
          </a:xfrm>
        </p:spPr>
        <p:txBody>
          <a:bodyPr/>
          <a:lstStyle/>
          <a:p>
            <a:pPr>
              <a:defRPr lang="en-us"/>
            </a:pPr>
            <a:r>
              <a:t>Click to edit Master title style</a:t>
            </a:r>
          </a:p>
        </p:txBody>
      </p:sp>
      <p:sp>
        <p:nvSpPr>
          <p:cNvPr id="3" name="Subtitle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AmE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OgXAADQLwAAsCIAABAAAAAmAAAACAAAAAGAAAAAAAAA"/>
              </a:ext>
            </a:extLst>
          </p:cNvSpPr>
          <p:nvPr>
            <p:ph type="subTitle" idx="1"/>
          </p:nvPr>
        </p:nvSpPr>
        <p:spPr>
          <a:xfrm>
            <a:off x="1371600" y="3886200"/>
            <a:ext cx="6400800" cy="1752600"/>
          </a:xfrm>
        </p:spPr>
        <p:txBody>
          <a:bodyPr/>
          <a:lstStyle>
            <a:lvl1pPr marL="0" indent="0" algn="ctr">
              <a:buNone/>
              <a:defRPr lang="en-us">
                <a:solidFill>
                  <a:srgbClr val="8C8C8C"/>
                </a:solidFill>
              </a:defRPr>
            </a:lvl1pPr>
            <a:lvl2pPr marL="457200" indent="0" algn="ctr">
              <a:buNone/>
              <a:defRPr lang="en-us">
                <a:solidFill>
                  <a:srgbClr val="8C8C8C"/>
                </a:solidFill>
              </a:defRPr>
            </a:lvl2pPr>
            <a:lvl3pPr marL="914400" indent="0" algn="ctr">
              <a:buNone/>
              <a:defRPr lang="en-us">
                <a:solidFill>
                  <a:srgbClr val="8C8C8C"/>
                </a:solidFill>
              </a:defRPr>
            </a:lvl3pPr>
            <a:lvl4pPr marL="1371600" indent="0" algn="ctr">
              <a:buNone/>
              <a:defRPr lang="en-us">
                <a:solidFill>
                  <a:srgbClr val="8C8C8C"/>
                </a:solidFill>
              </a:defRPr>
            </a:lvl4pPr>
            <a:lvl5pPr marL="1828800" indent="0" algn="ctr">
              <a:buNone/>
              <a:defRPr lang="en-us">
                <a:solidFill>
                  <a:srgbClr val="8C8C8C"/>
                </a:solidFill>
              </a:defRPr>
            </a:lvl5pPr>
            <a:lvl6pPr marL="2286000" indent="0" algn="ctr">
              <a:buNone/>
              <a:defRPr noProof="1">
                <a:solidFill>
                  <a:srgbClr val="8C8C8C"/>
                </a:solidFill>
              </a:defRPr>
            </a:lvl6pPr>
            <a:lvl7pPr marL="2743200" indent="0" algn="ctr">
              <a:buNone/>
              <a:defRPr noProof="1">
                <a:solidFill>
                  <a:srgbClr val="8C8C8C"/>
                </a:solidFill>
              </a:defRPr>
            </a:lvl7pPr>
            <a:lvl8pPr marL="3200400" indent="0" algn="ctr">
              <a:buNone/>
              <a:defRPr noProof="1">
                <a:solidFill>
                  <a:srgbClr val="8C8C8C"/>
                </a:solidFill>
              </a:defRPr>
            </a:lvl8pPr>
            <a:lvl9pPr marL="3657600" indent="0" algn="ctr">
              <a:buNone/>
              <a:defRPr noProof="1">
                <a:solidFill>
                  <a:srgbClr val="8C8C8C"/>
                </a:solidFill>
              </a:defRPr>
            </a:lvl9pPr>
          </a:lstStyle>
          <a:p>
            <a:pPr>
              <a:defRPr lang="en-us"/>
            </a:pPr>
            <a:r>
              <a:t>Click to edit Master subtitle style</a:t>
            </a:r>
          </a:p>
        </p:txBody>
      </p:sp>
      <p:sp>
        <p:nvSpPr>
          <p:cNvPr id="4" name="Date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A7E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927A-34D5-8E64-9B63-C231DC2D6D97}" type="datetime1">
              <a:t/>
            </a:fld>
          </a:p>
        </p:txBody>
      </p:sp>
      <p:sp>
        <p:nvSpPr>
          <p:cNvPr id="5" name="Foot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hGSAM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EvaW0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E8D2-9CD5-8E1E-9B63-6A4BA62D6D3F}" type="slidenum">
              <a:t/>
            </a:fld>
          </a:p>
        </p:txBody>
      </p:sp>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pr="smNativeData" val="SMDATA_16_0SRqYh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IAAAAAAAAA"/>
              </a:ext>
            </a:extLst>
          </p:cNvSpPr>
          <p:nvPr>
            <p:ph idx="1"/>
          </p:nvPr>
        </p:nvSpPr>
        <p:spPr/>
        <p:txBody>
          <a:bodyPr vert="vert"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D15E-10D5-8E27-9B63-E6729F2D6DB3}" type="datetime1">
              <a:t>27.11.2018</a:t>
            </a:fld>
          </a:p>
        </p:txBody>
      </p:sp>
      <p:sp>
        <p:nvSpPr>
          <p:cNvPr id="5" name="Foot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C054-1AD5-8E36-9B63-EC638E2D6DB9}" type="slidenum">
              <a:t>‹#›</a:t>
            </a:fld>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val="SMDATA_16_0SRqYhMAAAAlAAAAZAAAAA0AAAAAkAAAAEgAAACQAAAASAAAAAAAAAAB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EBAABwNQAAsCUAABAAAAAmAAAACAAAAAMAAAAAAAAA"/>
              </a:ext>
            </a:extLst>
          </p:cNvSpPr>
          <p:nvPr>
            <p:ph type="title"/>
          </p:nvPr>
        </p:nvSpPr>
        <p:spPr>
          <a:xfrm>
            <a:off x="6629400" y="274955"/>
            <a:ext cx="2057400" cy="5851525"/>
          </a:xfrm>
        </p:spPr>
        <p:txBody>
          <a:bodyPr vert="vert" wrap="square" lIns="91440" tIns="45720" rIns="91440" bIns="45720" numCol="1" anchor="ctr">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pr="smNativeData" val="SMDATA_16_0SRqYh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DYJwAAsCUAABAAAAAmAAAACAAAAAMAAAAAAAAA"/>
              </a:ext>
            </a:extLst>
          </p:cNvSpPr>
          <p:nvPr>
            <p:ph idx="1"/>
          </p:nvPr>
        </p:nvSpPr>
        <p:spPr>
          <a:xfrm>
            <a:off x="457200" y="274955"/>
            <a:ext cx="6019800" cy="5851525"/>
          </a:xfrm>
        </p:spPr>
        <p:txBody>
          <a:bodyPr vert="vert"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DE5B-15D5-8E28-9B63-E37D902D6DB6}" type="datetime1">
              <a:t>27.11.2018</a:t>
            </a:fld>
          </a:p>
        </p:txBody>
      </p:sp>
      <p:sp>
        <p:nvSpPr>
          <p:cNvPr id="5" name="Foot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873A-74D5-8E71-9B63-8224C92D6DD7}" type="slidenum">
              <a:t>‹#›</a:t>
            </a:fld>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hsA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hpUYM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C38C-C2D5-8E35-9B63-34608D2D6D61}" type="datetime1">
              <a:t/>
            </a:fld>
          </a:p>
        </p:txBody>
      </p:sp>
      <p:sp>
        <p:nvSpPr>
          <p:cNvPr id="5" name="Foot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ANA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FB0A-44D5-8E0D-9B63-B258B52D6DE7}" type="slidenum">
              <a:t/>
            </a:fld>
          </a:p>
        </p:txBody>
      </p:sp>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e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BwbAABCNAAAfSMAABAAAAAmAAAACAAAAIGAAAAAAAAA"/>
              </a:ext>
            </a:extLst>
          </p:cNvSpPr>
          <p:nvPr>
            <p:ph type="title"/>
          </p:nvPr>
        </p:nvSpPr>
        <p:spPr>
          <a:xfrm>
            <a:off x="722630" y="4406900"/>
            <a:ext cx="7772400" cy="1362075"/>
          </a:xfrm>
        </p:spPr>
        <p:txBody>
          <a:bodyPr vert="horz" wrap="square" lIns="91440" tIns="45720" rIns="91440" bIns="45720" numCol="1" anchor="t">
            <a:prstTxWarp prst="textNoShape">
              <a:avLst/>
            </a:prstTxWarp>
          </a:bodyPr>
          <a:lstStyle>
            <a:lvl1pPr algn="l">
              <a:defRPr lang="en-us" sz="4000" b="1"/>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lang="en-us"/>
            </a:pPr>
            <a:r>
              <a:t>Click to edit Master title style</a:t>
            </a:r>
          </a:p>
        </p:txBody>
      </p:sp>
      <p:sp>
        <p:nvSpPr>
          <p:cNvPr id="3" name="Text Placeholder 2"/>
          <p:cNvSpPr>
            <a:spLocks noGrp="1" noChangeArrowheads="1"/>
            <a:extLst>
              <a:ext uri="smNativeData">
                <pr:smNativeData xmlns:pr="smNativeData" val="SMDATA_16_0SRq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OIRAABCNAAAHBsAABAAAAAmAAAACAAAAIGAAAAAAAAA"/>
              </a:ext>
            </a:extLst>
          </p:cNvSpPr>
          <p:nvPr>
            <p:ph idx="1"/>
          </p:nvPr>
        </p:nvSpPr>
        <p:spPr>
          <a:xfrm>
            <a:off x="722630" y="2907030"/>
            <a:ext cx="7772400" cy="1499870"/>
          </a:xfrm>
        </p:spPr>
        <p:txBody>
          <a:bodyPr vert="horz" wrap="square" lIns="91440" tIns="45720" rIns="91440" bIns="45720" numCol="1" anchor="b">
            <a:prstTxWarp prst="textNoShape">
              <a:avLst/>
            </a:prstTxWarp>
          </a:bodyPr>
          <a:lstStyle>
            <a:lvl1pPr marL="0" indent="0">
              <a:buNone/>
              <a:defRPr lang="en-us" sz="2000">
                <a:solidFill>
                  <a:srgbClr val="8C8C8C"/>
                </a:solidFill>
              </a:defRPr>
            </a:lvl1pPr>
            <a:lvl2pPr marL="457200" indent="0">
              <a:buNone/>
              <a:defRPr lang="en-us" sz="1800">
                <a:solidFill>
                  <a:srgbClr val="8C8C8C"/>
                </a:solidFill>
              </a:defRPr>
            </a:lvl2pPr>
            <a:lvl3pPr marL="914400" indent="0">
              <a:buNone/>
              <a:defRPr lang="en-us" sz="1600">
                <a:solidFill>
                  <a:srgbClr val="8C8C8C"/>
                </a:solidFill>
              </a:defRPr>
            </a:lvl3pPr>
            <a:lvl4pPr marL="1371600" indent="0">
              <a:buNone/>
              <a:defRPr lang="en-us" sz="1400">
                <a:solidFill>
                  <a:srgbClr val="8C8C8C"/>
                </a:solidFill>
              </a:defRPr>
            </a:lvl4pPr>
            <a:lvl5pPr marL="1828800" indent="0">
              <a:buNone/>
              <a:defRPr lang="en-us" sz="1400">
                <a:solidFill>
                  <a:srgbClr val="8C8C8C"/>
                </a:solidFill>
              </a:defRPr>
            </a:lvl5pPr>
            <a:lvl6pPr marL="2286000" indent="0">
              <a:buNone/>
              <a:defRPr sz="1400" noProof="1">
                <a:solidFill>
                  <a:srgbClr val="8C8C8C"/>
                </a:solidFill>
              </a:defRPr>
            </a:lvl6pPr>
            <a:lvl7pPr marL="2743200" indent="0">
              <a:buNone/>
              <a:defRPr sz="1400" noProof="1">
                <a:solidFill>
                  <a:srgbClr val="8C8C8C"/>
                </a:solidFill>
              </a:defRPr>
            </a:lvl7pPr>
            <a:lvl8pPr marL="3200400" indent="0">
              <a:buNone/>
              <a:defRPr sz="1400" noProof="1">
                <a:solidFill>
                  <a:srgbClr val="8C8C8C"/>
                </a:solidFill>
              </a:defRPr>
            </a:lvl8pPr>
            <a:lvl9pPr marL="3657600" indent="0">
              <a:buNone/>
              <a:defRPr sz="1400" noProof="1">
                <a:solidFill>
                  <a:srgbClr val="8C8C8C"/>
                </a:solidFill>
              </a:defRPr>
            </a:lvl9pPr>
          </a:lstStyle>
          <a:p>
            <a:pPr>
              <a:defRPr lang="en-us"/>
            </a:pPr>
            <a:r>
              <a:t>Click to edit Master text styles</a:t>
            </a:r>
          </a:p>
        </p:txBody>
      </p:sp>
      <p:sp>
        <p:nvSpPr>
          <p:cNvPr id="4" name="Date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jUT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97BF-F1D5-8E61-9B63-0734D92D6D52}" type="datetime1">
              <a:t>27.11.2018</a:t>
            </a:fld>
          </a:p>
        </p:txBody>
      </p:sp>
      <p:sp>
        <p:nvSpPr>
          <p:cNvPr id="5" name="Foot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H4/F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6" name="Slide Numb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afZw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E93F-71D5-8E1F-9B63-874AA72D6DD2}" type="slidenum">
              <a:t>‹#›</a:t>
            </a:fld>
          </a:p>
        </p:txBody>
      </p:sp>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CoGwAAsCUAABAAAAAmAAAACAAAAAGAAAAAAAAA"/>
              </a:ext>
            </a:extLst>
          </p:cNvSpPr>
          <p:nvPr>
            <p:ph idx="1"/>
          </p:nvPr>
        </p:nvSpPr>
        <p:spPr>
          <a:xfrm>
            <a:off x="457200" y="1600200"/>
            <a:ext cx="4038600" cy="4526280"/>
          </a:xfrm>
        </p:spPr>
        <p:txBody>
          <a:bodyPr/>
          <a:lstStyle>
            <a:lvl1pPr>
              <a:defRPr lang="en-us" sz="2800"/>
            </a:lvl1pPr>
            <a:lvl2pPr>
              <a:defRPr lang="en-us" sz="2400"/>
            </a:lvl2pPr>
            <a:lvl3pPr>
              <a:defRPr lang="en-us" sz="2000"/>
            </a:lvl3pPr>
            <a:lvl4pPr>
              <a:defRPr lang="en-us" sz="1800"/>
            </a:lvl4pPr>
            <a:lvl5pPr>
              <a:defRPr lang="en-us" sz="1800"/>
            </a:lvl5pPr>
            <a:lvl6pPr>
              <a:defRPr sz="1800" noProof="1"/>
            </a:lvl6pPr>
            <a:lvl7pPr>
              <a:defRPr sz="1800" noProof="1"/>
            </a:lvl7pPr>
            <a:lvl8pPr>
              <a:defRPr sz="1800" noProof="1"/>
            </a:lvl8pPr>
            <a:lvl9pPr>
              <a:defRPr sz="18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BwEg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NgJAABwNQAAsCUAABAAAAAmAAAACAAAAAGAAAAAAAAA"/>
              </a:ext>
            </a:extLst>
          </p:cNvSpPr>
          <p:nvPr>
            <p:ph idx="2"/>
          </p:nvPr>
        </p:nvSpPr>
        <p:spPr>
          <a:xfrm>
            <a:off x="4648200" y="1600200"/>
            <a:ext cx="4038600" cy="4526280"/>
          </a:xfrm>
        </p:spPr>
        <p:txBody>
          <a:bodyPr/>
          <a:lstStyle>
            <a:lvl1pPr>
              <a:defRPr lang="en-us" sz="2800"/>
            </a:lvl1pPr>
            <a:lvl2pPr>
              <a:defRPr lang="en-us" sz="2400"/>
            </a:lvl2pPr>
            <a:lvl3pPr>
              <a:defRPr lang="en-us" sz="2000"/>
            </a:lvl3pPr>
            <a:lvl4pPr>
              <a:defRPr lang="en-us" sz="1800"/>
            </a:lvl4pPr>
            <a:lvl5pPr>
              <a:defRPr lang="en-us" sz="1800"/>
            </a:lvl5pPr>
            <a:lvl6pPr>
              <a:defRPr sz="1800" noProof="1"/>
            </a:lvl6pPr>
            <a:lvl7pPr>
              <a:defRPr sz="1800" noProof="1"/>
            </a:lvl7pPr>
            <a:lvl8pPr>
              <a:defRPr sz="1800" noProof="1"/>
            </a:lvl8pPr>
            <a:lvl9pPr>
              <a:defRPr sz="18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BE52-1CD5-8E48-9B63-EA1DF02D6DBF}" type="datetime1">
              <a:t>27.11.2018</a:t>
            </a:fld>
          </a:p>
        </p:txBody>
      </p:sp>
      <p:sp>
        <p:nvSpPr>
          <p:cNvPr id="6" name="Foot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MAb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7" name="Slide Number Placeholder 6"/>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JwynY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9494-DAD5-8E62-9B63-2C37DA2D6D79}" type="slidenum">
              <a:t>‹#›</a:t>
            </a:fld>
          </a:p>
        </p:txBody>
      </p:sp>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T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Text Placeholder 2"/>
          <p:cNvSpPr>
            <a:spLocks noGrp="1" noChangeArrowheads="1"/>
            <a:extLst>
              <a:ext uri="smNativeData">
                <pr:smNativeData xmlns:pr="smNativeData" val="SMDATA_16_0SRq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HIJAACrGwAAYQ0AABAAAAAmAAAACAAAAIGAAAAAAAAA"/>
              </a:ext>
            </a:extLst>
          </p:cNvSpPr>
          <p:nvPr>
            <p:ph idx="1"/>
          </p:nvPr>
        </p:nvSpPr>
        <p:spPr>
          <a:xfrm>
            <a:off x="457200" y="1535430"/>
            <a:ext cx="4040505" cy="639445"/>
          </a:xfrm>
        </p:spPr>
        <p:txBody>
          <a:bodyPr vert="horz" wrap="square" lIns="91440" tIns="45720" rIns="91440" bIns="45720" numCol="1"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sz="1600" b="1" noProof="1"/>
            </a:lvl6pPr>
            <a:lvl7pPr marL="2743200" indent="0">
              <a:buNone/>
              <a:defRPr sz="1600" b="1" noProof="1"/>
            </a:lvl7pPr>
            <a:lvl8pPr marL="3200400" indent="0">
              <a:buNone/>
              <a:defRPr sz="1600" b="1" noProof="1"/>
            </a:lvl8pPr>
            <a:lvl9pPr marL="3657600" indent="0">
              <a:buNone/>
              <a:defRPr sz="1600" b="1" noProof="1"/>
            </a:lvl9pPr>
          </a:lstStyle>
          <a:p>
            <a:pPr>
              <a:defRPr lang="en-us"/>
            </a:pPr>
            <a:r>
              <a:t>Click to edit Master text styles</a:t>
            </a:r>
          </a:p>
        </p:txBody>
      </p:sp>
      <p:sp>
        <p:nvSpPr>
          <p:cNvPr id="4" name="Content Placeholder 3"/>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QG/X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GENAACrGwAAsCUAABAAAAAmAAAACAAAAAGAAAAAAAAA"/>
              </a:ext>
            </a:extLst>
          </p:cNvSpPr>
          <p:nvPr>
            <p:ph idx="2"/>
          </p:nvPr>
        </p:nvSpPr>
        <p:spPr>
          <a:xfrm>
            <a:off x="457200" y="2174875"/>
            <a:ext cx="4040505" cy="3951605"/>
          </a:xfrm>
        </p:spPr>
        <p:txBody>
          <a:bodyPr/>
          <a:lstStyle>
            <a:lvl1pPr>
              <a:defRPr lang="en-us" sz="2400"/>
            </a:lvl1pPr>
            <a:lvl2pPr>
              <a:defRPr lang="en-us" sz="2000"/>
            </a:lvl2pPr>
            <a:lvl3pPr>
              <a:defRPr lang="en-us" sz="1800"/>
            </a:lvl3pPr>
            <a:lvl4pPr>
              <a:defRPr lang="en-us" sz="1600"/>
            </a:lvl4pPr>
            <a:lvl5pPr>
              <a:defRPr lang="en-us" sz="1600"/>
            </a:lvl5pPr>
            <a:lvl6pPr>
              <a:defRPr sz="1600" noProof="1"/>
            </a:lvl6pPr>
            <a:lvl7pPr>
              <a:defRPr sz="1600" noProof="1"/>
            </a:lvl7pPr>
            <a:lvl8pPr>
              <a:defRPr sz="1600" noProof="1"/>
            </a:lvl8pPr>
            <a:lvl9pPr>
              <a:defRPr sz="16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pr="smNativeData" val="SMDATA_16_0SRq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1sLn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HIJAABwNQAAYQ0AABAAAAAmAAAACAAAAIGAAAAAAAAA"/>
              </a:ext>
            </a:extLst>
          </p:cNvSpPr>
          <p:nvPr>
            <p:ph idx="3"/>
          </p:nvPr>
        </p:nvSpPr>
        <p:spPr>
          <a:xfrm>
            <a:off x="4645025" y="1535430"/>
            <a:ext cx="4041775" cy="639445"/>
          </a:xfrm>
        </p:spPr>
        <p:txBody>
          <a:bodyPr vert="horz" wrap="square" lIns="91440" tIns="45720" rIns="91440" bIns="45720" numCol="1"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sz="1600" b="1" noProof="1"/>
            </a:lvl6pPr>
            <a:lvl7pPr marL="2743200" indent="0">
              <a:buNone/>
              <a:defRPr sz="1600" b="1" noProof="1"/>
            </a:lvl7pPr>
            <a:lvl8pPr marL="3200400" indent="0">
              <a:buNone/>
              <a:defRPr sz="1600" b="1" noProof="1"/>
            </a:lvl8pPr>
            <a:lvl9pPr marL="3657600" indent="0">
              <a:buNone/>
              <a:defRPr sz="1600" b="1" noProof="1"/>
            </a:lvl9pPr>
          </a:lstStyle>
          <a:p>
            <a:pPr>
              <a:defRPr lang="en-us"/>
            </a:pPr>
            <a:r>
              <a:t>Click to edit Master text styles</a:t>
            </a:r>
          </a:p>
        </p:txBody>
      </p:sp>
      <p:sp>
        <p:nvSpPr>
          <p:cNvPr id="6" name="Content Placeholder 5"/>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oKKA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GENAABwNQAAsCUAABAAAAAmAAAACAAAAAGAAAAAAAAA"/>
              </a:ext>
            </a:extLst>
          </p:cNvSpPr>
          <p:nvPr>
            <p:ph idx="4"/>
          </p:nvPr>
        </p:nvSpPr>
        <p:spPr>
          <a:xfrm>
            <a:off x="4645025" y="2174875"/>
            <a:ext cx="4041775" cy="3951605"/>
          </a:xfrm>
        </p:spPr>
        <p:txBody>
          <a:bodyPr/>
          <a:lstStyle>
            <a:lvl1pPr>
              <a:defRPr lang="en-us" sz="2400"/>
            </a:lvl1pPr>
            <a:lvl2pPr>
              <a:defRPr lang="en-us" sz="2000"/>
            </a:lvl2pPr>
            <a:lvl3pPr>
              <a:defRPr lang="en-us" sz="1800"/>
            </a:lvl3pPr>
            <a:lvl4pPr>
              <a:defRPr lang="en-us" sz="1600"/>
            </a:lvl4pPr>
            <a:lvl5pPr>
              <a:defRPr lang="en-us" sz="1600"/>
            </a:lvl5pPr>
            <a:lvl6pPr>
              <a:defRPr sz="1600" noProof="1"/>
            </a:lvl6pPr>
            <a:lvl7pPr>
              <a:defRPr sz="1600" noProof="1"/>
            </a:lvl7pPr>
            <a:lvl8pPr>
              <a:defRPr sz="1600" noProof="1"/>
            </a:lvl8pPr>
            <a:lvl9pPr>
              <a:defRPr sz="16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A87E-30D5-8E5E-9B63-C60BE62D6D93}" type="datetime1">
              <a:t>27.11.2018</a:t>
            </a:fld>
          </a:p>
        </p:txBody>
      </p:sp>
      <p:sp>
        <p:nvSpPr>
          <p:cNvPr id="8" name="Footer Placeholder 7"/>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CbT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9" name="Slide Number Placeholder 8"/>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CbT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F46B-25D5-8E02-9B63-D357BA2D6D86}" type="slidenum">
              <a:t>‹#›</a:t>
            </a:fld>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90F7-B9D5-8E66-9B63-4F33DE2D6D1A}" type="datetime1">
              <a:t>27.11.2018</a:t>
            </a:fld>
          </a:p>
        </p:txBody>
      </p:sp>
      <p:sp>
        <p:nvSpPr>
          <p:cNvPr id="4" name="Footer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5" name="Slide Numb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k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CD3B-75D5-8E3B-9B63-836E832D6DD6}" type="slidenum">
              <a:t>‹#›</a:t>
            </a:fld>
          </a:p>
        </p:txBody>
      </p:sp>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QAMQ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B426-68D5-8E42-9B63-9E17FA2D6DCB}" type="datetime1">
              <a:t>27.11.2018</a:t>
            </a:fld>
          </a:p>
        </p:txBody>
      </p:sp>
      <p:sp>
        <p:nvSpPr>
          <p:cNvPr id="3" name="Footer Placeholder 2"/>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4" name="Slide Number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BwEg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DA24-6AD5-8E2C-9B63-9C79942D6DC9}" type="slidenum">
              <a:t>‹#›</a:t>
            </a:fld>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IGAAAAAAAAA"/>
              </a:ext>
            </a:extLst>
          </p:cNvSpPr>
          <p:nvPr>
            <p:ph type="title"/>
          </p:nvPr>
        </p:nvSpPr>
        <p:spPr>
          <a:xfrm>
            <a:off x="457200" y="273050"/>
            <a:ext cx="3008630" cy="1162050"/>
          </a:xfrm>
        </p:spPr>
        <p:txBody>
          <a:bodyPr vert="horz" wrap="square" lIns="91440" tIns="45720" rIns="91440" bIns="45720" numCol="1" anchor="b">
            <a:prstTxWarp prst="textNoShape">
              <a:avLst/>
            </a:prstTxWarp>
          </a:bodyPr>
          <a:lstStyle>
            <a:lvl1pPr algn="l">
              <a:defRPr lang="en-us" sz="2000" b="1"/>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lang="en-us"/>
            </a:pPr>
            <a:r>
              <a:t>Click to edit Master title style</a:t>
            </a:r>
          </a:p>
        </p:txBody>
      </p:sp>
      <p:sp>
        <p:nvSpPr>
          <p:cNvPr id="3" name="Content Placeholder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
              </a:ext>
            </a:extLst>
          </p:cNvSpPr>
          <p:nvPr>
            <p:ph idx="1"/>
          </p:nvPr>
        </p:nvSpPr>
        <p:spPr>
          <a:xfrm>
            <a:off x="3575050" y="273050"/>
            <a:ext cx="5111750" cy="5853430"/>
          </a:xfrm>
        </p:spPr>
        <p:txBody>
          <a:bodyPr/>
          <a:lstStyle>
            <a:lvl1pPr>
              <a:defRPr lang="en-us" sz="3200"/>
            </a:lvl1pPr>
            <a:lvl2pPr>
              <a:defRPr lang="en-us" sz="2800"/>
            </a:lvl2pPr>
            <a:lvl3pPr>
              <a:defRPr lang="en-us" sz="2400"/>
            </a:lvl3pPr>
            <a:lvl4pPr>
              <a:defRPr lang="en-us" sz="2000"/>
            </a:lvl4pPr>
            <a:lvl5pPr>
              <a:defRPr lang="en-us" sz="2000"/>
            </a:lvl5pPr>
            <a:lvl6pPr>
              <a:defRPr sz="2000" noProof="1"/>
            </a:lvl6pPr>
            <a:lvl7pPr>
              <a:defRPr sz="2000" noProof="1"/>
            </a:lvl7pPr>
            <a:lvl8pPr>
              <a:defRPr sz="2000" noProof="1"/>
            </a:lvl8pPr>
            <a:lvl9pPr>
              <a:defRPr sz="2000" noProof="1"/>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
              </a:ext>
            </a:extLst>
          </p:cNvSpPr>
          <p:nvPr>
            <p:ph idx="2"/>
          </p:nvPr>
        </p:nvSpPr>
        <p:spPr>
          <a:xfrm>
            <a:off x="457200" y="1435100"/>
            <a:ext cx="3008630" cy="4691380"/>
          </a:xfrm>
        </p:spPr>
        <p:txBody>
          <a:bodyPr/>
          <a:lstStyle>
            <a:lvl1pPr marL="0" indent="0">
              <a:buNone/>
              <a:defRPr lang="en-us" sz="14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sz="900" noProof="1"/>
            </a:lvl6pPr>
            <a:lvl7pPr marL="2743200" indent="0">
              <a:buNone/>
              <a:defRPr sz="900" noProof="1"/>
            </a:lvl7pPr>
            <a:lvl8pPr marL="3200400" indent="0">
              <a:buNone/>
              <a:defRPr sz="900" noProof="1"/>
            </a:lvl8pPr>
            <a:lvl9pPr marL="3657600" indent="0">
              <a:buNone/>
              <a:defRPr sz="900" noProof="1"/>
            </a:lvl9pPr>
          </a:lstStyle>
          <a:p>
            <a:pPr>
              <a:defRPr lang="en-us"/>
            </a:pPr>
            <a:r>
              <a:t>Click to edit Master text styles</a:t>
            </a:r>
          </a:p>
        </p:txBody>
      </p:sp>
      <p:sp>
        <p:nvSpPr>
          <p:cNvPr id="5" name="Date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80B6-F8D5-8E76-9B63-0E23CE2D6D5B}" type="datetime1">
              <a:t>27.11.2018</a:t>
            </a:fld>
          </a:p>
        </p:txBody>
      </p:sp>
      <p:sp>
        <p:nvSpPr>
          <p:cNvPr id="6" name="Foot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7" name="Slide Number Placeholder 6"/>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883F-71D5-8E7E-9B63-872BC62D6DD2}" type="slidenum">
              <a:t>‹#›</a:t>
            </a:fld>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IgdAADHLAAABSEAABAAAAAmAAAACAAAAIGAAAAAAAAA"/>
              </a:ext>
            </a:extLst>
          </p:cNvSpPr>
          <p:nvPr>
            <p:ph type="title"/>
          </p:nvPr>
        </p:nvSpPr>
        <p:spPr>
          <a:xfrm>
            <a:off x="1792605" y="4800600"/>
            <a:ext cx="5486400" cy="567055"/>
          </a:xfrm>
        </p:spPr>
        <p:txBody>
          <a:bodyPr vert="horz" wrap="square" lIns="91440" tIns="45720" rIns="91440" bIns="45720" numCol="1" anchor="b">
            <a:prstTxWarp prst="textNoShape">
              <a:avLst/>
            </a:prstTxWarp>
          </a:bodyPr>
          <a:lstStyle>
            <a:lvl1pPr algn="l">
              <a:defRPr lang="en-us" sz="2000" b="1"/>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lang="en-us"/>
            </a:pPr>
            <a:r>
              <a:t>Click to edit Master title style</a:t>
            </a:r>
          </a:p>
        </p:txBody>
      </p:sp>
      <p:sp>
        <p:nvSpPr>
          <p:cNvPr id="3" name="Picture Placeholder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MUDAADHLAAAFR0AABAAAAAmAAAACAAAAAGAAAAAAAAA"/>
              </a:ext>
            </a:extLst>
          </p:cNvSpPr>
          <p:nvPr>
            <p:ph type="pic" idx="1"/>
          </p:nvPr>
        </p:nvSpPr>
        <p:spPr>
          <a:xfrm>
            <a:off x="1792605" y="612775"/>
            <a:ext cx="5486400" cy="4114800"/>
          </a:xfrm>
        </p:spPr>
        <p:txBody>
          <a:bodyPr/>
          <a:lstStyle>
            <a:lvl1pPr marL="0" indent="0">
              <a:buNone/>
              <a:defRPr lang="en-us" sz="3200"/>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sz="2000" noProof="1"/>
            </a:lvl6pPr>
            <a:lvl7pPr marL="2743200" indent="0">
              <a:buNone/>
              <a:defRPr sz="2000" noProof="1"/>
            </a:lvl7pPr>
            <a:lvl8pPr marL="3200400" indent="0">
              <a:buNone/>
              <a:defRPr sz="2000" noProof="1"/>
            </a:lvl8pPr>
            <a:lvl9pPr marL="3657600" indent="0">
              <a:buNone/>
              <a:defRPr sz="2000" noProof="1"/>
            </a:lvl9pPr>
          </a:lstStyle>
          <a:p>
            <a:pPr>
              <a:defRPr lang="en-us"/>
            </a:pPr>
          </a:p>
        </p:txBody>
      </p:sp>
      <p:sp>
        <p:nvSpPr>
          <p:cNvPr id="4" name="Text Placeholder 3"/>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AUhAADHLAAA+CUAABAAAAAmAAAACAAAAAGAAAAAAAAA"/>
              </a:ext>
            </a:extLst>
          </p:cNvSpPr>
          <p:nvPr>
            <p:ph idx="2"/>
          </p:nvPr>
        </p:nvSpPr>
        <p:spPr>
          <a:xfrm>
            <a:off x="1792605" y="5367655"/>
            <a:ext cx="5486400" cy="804545"/>
          </a:xfrm>
        </p:spPr>
        <p:txBody>
          <a:bodyPr/>
          <a:lstStyle>
            <a:lvl1pPr marL="0" indent="0">
              <a:buNone/>
              <a:defRPr lang="en-us" sz="14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sz="900" noProof="1"/>
            </a:lvl6pPr>
            <a:lvl7pPr marL="2743200" indent="0">
              <a:buNone/>
              <a:defRPr sz="900" noProof="1"/>
            </a:lvl7pPr>
            <a:lvl8pPr marL="3200400" indent="0">
              <a:buNone/>
              <a:defRPr sz="900" noProof="1"/>
            </a:lvl8pPr>
            <a:lvl9pPr marL="3657600" indent="0">
              <a:buNone/>
              <a:defRPr sz="900" noProof="1"/>
            </a:lvl9pPr>
          </a:lstStyle>
          <a:p>
            <a:pPr>
              <a:defRPr lang="en-us"/>
            </a:pPr>
            <a:r>
              <a:t>Click to edit Master text styles</a:t>
            </a:r>
          </a:p>
        </p:txBody>
      </p:sp>
      <p:sp>
        <p:nvSpPr>
          <p:cNvPr id="5" name="Date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
              </a:ext>
            </a:extLst>
          </p:cNvSpPr>
          <p:nvPr>
            <p:ph type="dt" sz="half" idx="10"/>
          </p:nvPr>
        </p:nvSpPr>
        <p:spPr/>
        <p:txBody>
          <a:bodyPr/>
          <a:lstStyle/>
          <a:p>
            <a:pPr>
              <a:defRPr noProof="1"/>
            </a:pPr>
            <a:fld id="{38DBF197-D9D5-8E07-9B63-2F52BF2D6D7A}" type="datetime1">
              <a:t>27.11.2018</a:t>
            </a:fld>
          </a:p>
        </p:txBody>
      </p:sp>
      <p:sp>
        <p:nvSpPr>
          <p:cNvPr id="6" name="Foot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
              </a:ext>
            </a:extLst>
          </p:cNvSpPr>
          <p:nvPr>
            <p:ph type="ftr" sz="quarter" idx="11"/>
          </p:nvPr>
        </p:nvSpPr>
        <p:spPr/>
        <p:txBody>
          <a:bodyPr/>
          <a:lstStyle/>
          <a:p>
            <a:pPr>
              <a:defRPr noProof="1"/>
            </a:pPr>
          </a:p>
        </p:txBody>
      </p:sp>
      <p:sp>
        <p:nvSpPr>
          <p:cNvPr id="7" name="Slide Number Placeholder 6"/>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
              </a:ext>
            </a:extLst>
          </p:cNvSpPr>
          <p:nvPr>
            <p:ph type="sldNum" sz="quarter" idx="12"/>
          </p:nvPr>
        </p:nvSpPr>
        <p:spPr/>
        <p:txBody>
          <a:bodyPr/>
          <a:lstStyle/>
          <a:p>
            <a:pPr>
              <a:defRPr noProof="1"/>
            </a:pPr>
            <a:fld id="{38DB9017-59D5-8E66-9B63-AF33DE2D6DFA}" type="slidenum">
              <a:t>‹#›</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85B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LEBAABwNQAAuQgAABAAAAAmAAAACAAAAL8vAAAAAAAA"/>
              </a:ext>
            </a:extLst>
          </p:cNvSpPr>
          <p:nvPr>
            <p:ph type="title"/>
          </p:nvPr>
        </p:nvSpPr>
        <p:spPr>
          <a:xfrm>
            <a:off x="457200" y="274955"/>
            <a:ext cx="8229600" cy="1143000"/>
          </a:xfrm>
          <a:prstGeom prst="rect">
            <a:avLst/>
          </a:prstGeom>
        </p:spPr>
        <p:txBody>
          <a:bodyPr vert="horz" wrap="square" lIns="91440" tIns="45720" rIns="91440" bIns="45720" numCol="1" anchor="ctr">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vKA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NgJAABwNQAAsCUAABAAAAAmAAAACAAAAD8vAAAAAAAA"/>
              </a:ext>
            </a:extLst>
          </p:cNvSpPr>
          <p:nvPr>
            <p:ph type="body" idx="1"/>
          </p:nvPr>
        </p:nvSpPr>
        <p:spPr>
          <a:xfrm>
            <a:off x="457200" y="1600200"/>
            <a:ext cx="8229600" cy="4526280"/>
          </a:xfrm>
          <a:prstGeom prst="rect">
            <a:avLst/>
          </a:prstGeom>
        </p:spPr>
        <p:txBody>
          <a:bodyPr vert="horz"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M/ft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BonAADwDwAAWSkAABAAAAAmAAAACAAAAL+PAAAAAAAA"/>
              </a:ext>
            </a:extLst>
          </p:cNvSpPr>
          <p:nvPr>
            <p:ph type="dt" sz="half" idx="2"/>
          </p:nvPr>
        </p:nvSpPr>
        <p:spPr>
          <a:xfrm>
            <a:off x="457200" y="6356350"/>
            <a:ext cx="2133600" cy="365125"/>
          </a:xfrm>
          <a:prstGeom prst="rect">
            <a:avLst/>
          </a:prstGeom>
        </p:spPr>
        <p:txBody>
          <a:bodyPr vert="horz" wrap="square" lIns="91440" tIns="45720" rIns="91440" bIns="45720" numCol="1" anchor="ctr">
            <a:prstTxWarp prst="textNoShape">
              <a:avLst/>
            </a:prstTxWarp>
          </a:bodyPr>
          <a:lstStyle>
            <a:lvl1pPr algn="l">
              <a:defRPr sz="1200" noProof="1">
                <a:solidFill>
                  <a:srgbClr val="8C8C8C"/>
                </a:solidFill>
              </a:defRPr>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noProof="1"/>
            </a:pPr>
            <a:fld id="{38DBF02F-61D5-8E06-9B63-9753BE2D6DC2}" type="datetime1">
              <a:t/>
            </a:fld>
          </a:p>
        </p:txBody>
      </p:sp>
      <p:sp>
        <p:nvSpPr>
          <p:cNvPr id="5" name="Footer Placeholder 4"/>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rA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BMAABonAAAIJQAAWSkAABAAAAAmAAAACAAAAL+PAAAAAAAA"/>
              </a:ext>
            </a:extLst>
          </p:cNvSpPr>
          <p:nvPr>
            <p:ph type="ftr" sz="quarter" idx="3"/>
          </p:nvPr>
        </p:nvSpPr>
        <p:spPr>
          <a:xfrm>
            <a:off x="3124200" y="6356350"/>
            <a:ext cx="2895600" cy="365125"/>
          </a:xfrm>
          <a:prstGeom prst="rect">
            <a:avLst/>
          </a:prstGeom>
        </p:spPr>
        <p:txBody>
          <a:bodyPr vert="horz" wrap="square" lIns="91440" tIns="45720" rIns="91440" bIns="45720" numCol="1" anchor="ctr">
            <a:prstTxWarp prst="textNoShape">
              <a:avLst/>
            </a:prstTxWarp>
          </a:bodyPr>
          <a:lstStyle>
            <a:lvl1pPr algn="ctr">
              <a:defRPr sz="1200" noProof="1">
                <a:solidFill>
                  <a:srgbClr val="8C8C8C"/>
                </a:solidFill>
              </a:defRPr>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noProof="1"/>
            </a:pPr>
          </a:p>
        </p:txBody>
      </p:sp>
      <p:sp>
        <p:nvSpPr>
          <p:cNvPr id="6" name="Slide Number Placeholder 5"/>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RLt1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UCgAABonAABwNQAAWSkAABAAAAAmAAAACAAAAL+PAAAAAAAA"/>
              </a:ext>
            </a:extLst>
          </p:cNvSpPr>
          <p:nvPr>
            <p:ph type="sldNum" sz="quarter" idx="4"/>
          </p:nvPr>
        </p:nvSpPr>
        <p:spPr>
          <a:xfrm>
            <a:off x="6553200" y="6356350"/>
            <a:ext cx="2133600" cy="365125"/>
          </a:xfrm>
          <a:prstGeom prst="rect">
            <a:avLst/>
          </a:prstGeom>
        </p:spPr>
        <p:txBody>
          <a:bodyPr vert="horz" wrap="square" lIns="91440" tIns="45720" rIns="91440" bIns="45720" numCol="1" anchor="ctr">
            <a:prstTxWarp prst="textNoShape">
              <a:avLst/>
            </a:prstTxWarp>
          </a:bodyPr>
          <a:lstStyle>
            <a:lvl1pPr algn="r">
              <a:defRPr sz="1200" noProof="1">
                <a:solidFill>
                  <a:srgbClr val="8C8C8C"/>
                </a:solidFill>
              </a:defRPr>
            </a:lvl1pPr>
            <a:lvl2pPr>
              <a:defRPr noProof="1"/>
            </a:lvl2pPr>
            <a:lvl3pPr>
              <a:defRPr noProof="1"/>
            </a:lvl3pPr>
            <a:lvl4pPr>
              <a:defRPr noProof="1"/>
            </a:lvl4pPr>
            <a:lvl5pPr>
              <a:defRPr noProof="1"/>
            </a:lvl5pPr>
            <a:lvl6pPr>
              <a:defRPr noProof="1"/>
            </a:lvl6pPr>
            <a:lvl7pPr>
              <a:defRPr noProof="1"/>
            </a:lvl7pPr>
            <a:lvl8pPr>
              <a:defRPr noProof="1"/>
            </a:lvl8pPr>
            <a:lvl9pPr>
              <a:defRPr noProof="1"/>
            </a:lvl9pPr>
          </a:lstStyle>
          <a:p>
            <a:pPr>
              <a:defRPr noProof="1"/>
            </a:pPr>
            <a:fld id="{38DBF6A1-EFD5-8E00-9B63-1955B82D6D4C}"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914400">
        <a:lnSpc>
          <a:spcPct val="100000"/>
        </a:lnSpc>
        <a:spcBef>
          <a:spcPts val="0"/>
        </a:spcBef>
        <a:spcAft>
          <a:spcPts val="0"/>
        </a:spcAft>
        <a:buNone/>
        <a:tabLst/>
        <a:defRPr lang="en-us" sz="4400" b="0" i="0" u="none" strike="noStrike" kern="1" spc="0" baseline="0">
          <a:solidFill>
            <a:schemeClr val="tx1"/>
          </a:solidFill>
          <a:effectLst/>
          <a:txBgFill val="auto"/>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9pPr>
    </p:titleStyle>
    <p:bodyStyle>
      <a:lvl1pPr marL="342900" marR="0" indent="-342900" algn="l" defTabSz="914400">
        <a:lnSpc>
          <a:spcPct val="100000"/>
        </a:lnSpc>
        <a:spcBef>
          <a:spcPts val="765"/>
        </a:spcBef>
        <a:spcAft>
          <a:spcPts val="0"/>
        </a:spcAft>
        <a:buClrTx/>
        <a:buSzTx/>
        <a:buFont typeface="Arial" pitchFamily="2" charset="0"/>
        <a:buChar char="•"/>
        <a:tabLst/>
        <a:defRPr lang="en-us" sz="3200" b="0" i="0" u="none" strike="noStrike" kern="1" spc="0" baseline="0">
          <a:solidFill>
            <a:schemeClr val="tx1"/>
          </a:solidFill>
          <a:effectLst/>
          <a:txBgFill val="auto"/>
          <a:latin typeface="Calibri" pitchFamily="2" charset="0"/>
          <a:ea typeface="Calibri" pitchFamily="2" charset="0"/>
          <a:cs typeface="Calibri" pitchFamily="2" charset="0"/>
        </a:defRPr>
      </a:lvl1pPr>
      <a:lvl2pPr marL="742950" marR="0" indent="-285750" algn="l" defTabSz="914400">
        <a:lnSpc>
          <a:spcPct val="100000"/>
        </a:lnSpc>
        <a:spcBef>
          <a:spcPts val="670"/>
        </a:spcBef>
        <a:spcAft>
          <a:spcPts val="0"/>
        </a:spcAft>
        <a:buClrTx/>
        <a:buSzTx/>
        <a:buFont typeface="Arial" pitchFamily="2" charset="0"/>
        <a:buChar char="–"/>
        <a:tabLst/>
        <a:defRPr lang="en-us" sz="2800" b="0" i="0" u="none" strike="noStrike" kern="1" spc="0" baseline="0">
          <a:solidFill>
            <a:schemeClr val="tx1"/>
          </a:solidFill>
          <a:effectLst/>
          <a:txBgFill val="auto"/>
          <a:latin typeface="Calibri" pitchFamily="2" charset="0"/>
          <a:ea typeface="Calibri" pitchFamily="2" charset="0"/>
          <a:cs typeface="Calibri" pitchFamily="2" charset="0"/>
        </a:defRPr>
      </a:lvl2pPr>
      <a:lvl3pPr marL="1143000" marR="0" indent="-228600" algn="l" defTabSz="914400">
        <a:lnSpc>
          <a:spcPct val="100000"/>
        </a:lnSpc>
        <a:spcBef>
          <a:spcPts val="575"/>
        </a:spcBef>
        <a:spcAft>
          <a:spcPts val="0"/>
        </a:spcAft>
        <a:buClrTx/>
        <a:buSzTx/>
        <a:buFont typeface="Arial" pitchFamily="2" charset="0"/>
        <a:buChar char="•"/>
        <a:tabLst/>
        <a:defRPr lang="en-us" sz="2400" b="0" i="0" u="none" strike="noStrike" kern="1" spc="0" baseline="0">
          <a:solidFill>
            <a:schemeClr val="tx1"/>
          </a:solidFill>
          <a:effectLst/>
          <a:txBgFill val="auto"/>
          <a:latin typeface="Calibri" pitchFamily="2" charset="0"/>
          <a:ea typeface="Calibri" pitchFamily="2" charset="0"/>
          <a:cs typeface="Calibri" pitchFamily="2" charset="0"/>
        </a:defRPr>
      </a:lvl3pPr>
      <a:lvl4pPr marL="1600200" marR="0" indent="-228600" algn="l" defTabSz="914400">
        <a:lnSpc>
          <a:spcPct val="100000"/>
        </a:lnSpc>
        <a:spcBef>
          <a:spcPts val="480"/>
        </a:spcBef>
        <a:spcAft>
          <a:spcPts val="0"/>
        </a:spcAft>
        <a:buClrTx/>
        <a:buSzTx/>
        <a:buFont typeface="Arial" pitchFamily="2" charset="0"/>
        <a:buChar char="–"/>
        <a:tabLst/>
        <a:defRPr lang="en-us" sz="2000" b="0" i="0" u="none" strike="noStrike" kern="1" spc="0" baseline="0">
          <a:solidFill>
            <a:schemeClr val="tx1"/>
          </a:solidFill>
          <a:effectLst/>
          <a:txBgFill val="auto"/>
          <a:latin typeface="Calibri" pitchFamily="2" charset="0"/>
          <a:ea typeface="Calibri" pitchFamily="2" charset="0"/>
          <a:cs typeface="Calibri" pitchFamily="2" charset="0"/>
        </a:defRPr>
      </a:lvl4pPr>
      <a:lvl5pPr marL="2057400" marR="0" indent="-228600" algn="l" defTabSz="914400">
        <a:lnSpc>
          <a:spcPct val="100000"/>
        </a:lnSpc>
        <a:spcBef>
          <a:spcPts val="480"/>
        </a:spcBef>
        <a:spcAft>
          <a:spcPts val="0"/>
        </a:spcAft>
        <a:buClrTx/>
        <a:buSzTx/>
        <a:buFont typeface="Arial" pitchFamily="2" charset="0"/>
        <a:buChar char="»"/>
        <a:tabLst/>
        <a:defRPr lang="en-us" sz="2000" b="0" i="0" u="none" strike="noStrike" kern="1" spc="0" baseline="0">
          <a:solidFill>
            <a:schemeClr val="tx1"/>
          </a:solidFill>
          <a:effectLst/>
          <a:txBgFill val="auto"/>
          <a:latin typeface="Calibri"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Tx/>
        <a:buSzTx/>
        <a:buFont typeface="Arial" pitchFamily="2" charset="0"/>
        <a:buChar char="•"/>
        <a:tabLst/>
        <a:defRPr sz="2000" b="0" i="0" u="none" strike="noStrike" kern="1" spc="0" baseline="0" noProof="1">
          <a:solidFill>
            <a:schemeClr val="tx1"/>
          </a:solidFill>
          <a:effectLst/>
          <a:txBgFill val="auto"/>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sz="1800" b="0" i="0" u="none" strike="noStrike" kern="1" spc="0" baseline="0" noProof="1">
          <a:solidFill>
            <a:schemeClr val="tx1"/>
          </a:solidFill>
          <a:effectLst/>
          <a:txBgFill val="auto"/>
          <a:latin typeface="Calibri" pitchFamily="2" charset="0"/>
          <a:ea typeface="Calibri" pitchFamily="2" charset="0"/>
          <a:cs typeface="Calibri" pitchFamily="2"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enadzment.tfbor.bg.ac.rs/" TargetMode="External"/><Relationship Id="rId3" Type="http://schemas.openxmlformats.org/officeDocument/2006/relationships/hyperlink" Target="mailto:imihajlovic@tfbor.bg.ac.rs" TargetMode="External"/><Relationship Id="rId4" Type="http://schemas.openxmlformats.org/officeDocument/2006/relationships/image" Target="../media/image1.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aseestant.ceon.rs/index.php/sjm/article/view/36447/19866" TargetMode="External"/></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aseestant.ceon.rs/index.php/sjm/article/view/36447/19866" TargetMode="External"/></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hyperlink" Target="https://aseestant.ceon.rs/index.php/sjm/article/view/36447/19866" TargetMode="Externa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eestant.ceon.rs/index.php/sjm/article/view/36447/19866" TargetMode="External"/><Relationship Id="rId3" Type="http://schemas.openxmlformats.org/officeDocument/2006/relationships/image" Target="../media/image12.pn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aseestant.ceon.rs/index.php/sjm/article/view/36447/19866" TargetMode="Externa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eestant.ceon.rs/index.php/sjm/article/view/36447/19866" TargetMode="External"/><Relationship Id="rId3"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eestant.ceon.rs/index.php/sjm/article/view/36447/19866" TargetMode="External"/><Relationship Id="rId3" Type="http://schemas.openxmlformats.org/officeDocument/2006/relationships/image" Target="../media/image16.pn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eestant.ceon.rs/index.php/sjm/article/view/36447/19866" TargetMode="External"/><Relationship Id="rId3" Type="http://schemas.openxmlformats.org/officeDocument/2006/relationships/image" Target="../media/image17.pn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jm06.com" TargetMode="External"/><Relationship Id="rId3" Type="http://schemas.openxmlformats.org/officeDocument/2006/relationships/image" Target="../media/image18.png"/><Relationship Id="rId4" Type="http://schemas.openxmlformats.org/officeDocument/2006/relationships/hyperlink" Target="https://aseestant.ceon.rs/index.php/sjm/issue/view/1324" TargetMode="External"/></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imihajlovicBor/SWOT" TargetMode="External"/><Relationship Id="rId3" Type="http://schemas.openxmlformats.org/officeDocument/2006/relationships/image" Target="../media/image2.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www.psu.edu/news/research/story/manufacturing-vp-discuss-internet-manufacturing/" TargetMode="Externa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ksm.sjm06.com/visegrad-project-2018/" TargetMode="Externa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ni-obuda.hu" TargetMode="External"/><Relationship Id="rId3" Type="http://schemas.openxmlformats.org/officeDocument/2006/relationships/hyperlink" Target="http://www.ucm.sk" TargetMode="External"/><Relationship Id="rId4" Type="http://schemas.openxmlformats.org/officeDocument/2006/relationships/hyperlink" Target="http://www.utb.cz" TargetMode="External"/><Relationship Id="rId5" Type="http://schemas.openxmlformats.org/officeDocument/2006/relationships/hyperlink" Target="http://www.ue.katowice.pl/" TargetMode="External"/><Relationship Id="rId6" Type="http://schemas.openxmlformats.org/officeDocument/2006/relationships/hyperlink" Target="https://www.tfbor.bg.ac.rs/" TargetMode="Externa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forms/d/e/1FAIpQLSfxysCGc6qg9X9yfmmv2MPMMgqjUmhuyk-CLmDoi8f5cZqy5A/viewform" TargetMode="External"/></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aseestant.ceon.rs/index.php/sjm/article/view/36447/19866" TargetMode="External"/></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OAQAABsNAAAINAAAJhYAABAAAAAmAAAACAAAAAAgAAAAAAAA"/>
              </a:ext>
            </a:extLst>
          </p:cNvSpPr>
          <p:nvPr>
            <p:ph type="ctrTitle"/>
          </p:nvPr>
        </p:nvSpPr>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en-us" sz="2500" b="1">
                <a:solidFill>
                  <a:srgbClr val="000000"/>
                </a:solidFill>
                <a:uFill>
                  <a:solidFill>
                    <a:srgbClr val="000000"/>
                  </a:solidFill>
                </a:uFill>
              </a:defRPr>
            </a:pPr>
            <a:r>
              <a:t>Possibilities and barriers for Industry 4.0 implementation in SMEs in V4 countries and Serbia </a:t>
            </a:r>
          </a:p>
        </p:txBody>
      </p:sp>
      <p:sp>
        <p:nvSpPr>
          <p:cNvPr id="3" name="Subtitle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cAgAAOgXAAAdMAAA9iUAABAAAAAmAAAACAAAAAEgAAAAAAAA"/>
              </a:ext>
            </a:extLst>
          </p:cNvSpPr>
          <p:nvPr>
            <p:ph type="subTitle" idx="1"/>
          </p:nvPr>
        </p:nvSpPr>
        <p:spPr>
          <a:xfrm>
            <a:off x="1371600" y="3886200"/>
            <a:ext cx="6449695" cy="2284730"/>
          </a:xfrm>
        </p:spPr>
        <p:txBody>
          <a:bodyPr vert="horz" wrap="square" lIns="91440" tIns="45720" rIns="91440" bIns="45720" numCol="1" anchor="t">
            <a:prstTxWarp prst="textNoShape">
              <a:avLst/>
            </a:prstTxWarp>
          </a:bodyPr>
          <a:lstStyle/>
          <a:p>
            <a:pPr>
              <a:defRPr lang="en-us"/>
            </a:pPr>
            <a:r>
              <a:rPr lang="en-us" sz="2125" b="1" i="1"/>
              <a:t>Ivan Mihajlovic</a:t>
            </a:r>
            <a:endParaRPr lang="en-us" sz="2125" b="1"/>
          </a:p>
          <a:p>
            <a:pPr>
              <a:defRPr lang="en-us"/>
            </a:pPr>
            <a:r>
              <a:rPr lang="en-us" sz="2125" i="1"/>
              <a:t>University of Belgrade, Technical Faculty in Bor</a:t>
            </a:r>
            <a:endParaRPr lang="en-us" sz="2125"/>
          </a:p>
          <a:p>
            <a:pPr>
              <a:defRPr lang="en-us"/>
            </a:pPr>
            <a:r>
              <a:rPr lang="en-us" sz="2125" i="1"/>
              <a:t>Vojske Jugoslavije 12, 19210 Bor, Serbia</a:t>
            </a:r>
            <a:endParaRPr lang="en-us" sz="2125" i="1"/>
          </a:p>
          <a:p>
            <a:pPr>
              <a:defRPr lang="en-us"/>
            </a:pPr>
            <a:r>
              <a:rPr lang="en-us" sz="2125" i="1">
                <a:hlinkClick r:id="rId2"/>
              </a:rPr>
              <a:t>www.menadzment.tfbor.bg.ac.rs</a:t>
            </a:r>
            <a:endParaRPr lang="en-us" sz="2125" i="1"/>
          </a:p>
          <a:p>
            <a:pPr>
              <a:defRPr lang="en-us"/>
            </a:pPr>
            <a:r>
              <a:rPr lang="en-us" sz="2125" i="1">
                <a:hlinkClick r:id="rId3"/>
              </a:rPr>
              <a:t>imihajlovic@tfbor.bg.ac.rs</a:t>
            </a:r>
            <a:r>
              <a:rPr lang="en-us" sz="2125" i="1"/>
              <a:t> </a:t>
            </a:r>
            <a:endParaRPr lang="en-us" sz="2125"/>
          </a:p>
        </p:txBody>
      </p:sp>
      <p:sp>
        <p:nvSpPr>
          <p:cNvPr id="4" name="Rectangle 4"/>
          <p:cNvSpPr>
            <a:extLst>
              <a:ext uri="smNativeData">
                <pr:smNativeData xmlns:pr="smNativeData" val="SMDATA_16_0SRqY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7uzhA8zMzADAwP8Af39/AAAAAAAAAAAAAAAAAAAAAAAAAAAAIQAAABgAAAAUAAAA9wkAAJoBAAA0MwAA6ggAABAgAAAmAAAACAAAAP//////////"/>
              </a:ext>
            </a:extLst>
          </p:cNvSpPr>
          <p:nvPr/>
        </p:nvSpPr>
        <p:spPr>
          <a:xfrm>
            <a:off x="1619885" y="260350"/>
            <a:ext cx="6703695" cy="1188720"/>
          </a:xfrm>
          <a:prstGeom prst="rect">
            <a:avLst/>
          </a:prstGeom>
          <a:noFill/>
          <a:ln>
            <a:noFill/>
          </a:ln>
          <a:effectLst/>
        </p:spPr>
        <p:txBody>
          <a:bodyPr vert="horz" wrap="square" lIns="91440" tIns="45720" rIns="91440" bIns="45720" numCol="1" anchor="t"/>
          <a:lstStyle/>
          <a:p>
            <a:pPr algn="ctr">
              <a:defRPr noProof="1"/>
            </a:pPr>
            <a:r>
              <a:rPr lang="en-us" b="1"/>
              <a:t>Óbuda University – Keleti Faculty of Business and Management , Management, Enterprise and Benchmarking (MEB)</a:t>
            </a:r>
            <a:endParaRPr lang="en-us" b="1"/>
          </a:p>
          <a:p>
            <a:pPr algn="ctr">
              <a:defRPr noProof="1"/>
            </a:pPr>
            <a:r>
              <a:rPr b="1" noProof="1"/>
              <a:t>29-30 April, 2022</a:t>
            </a:r>
            <a:endParaRPr b="1" noProof="1"/>
          </a:p>
          <a:p>
            <a:pPr algn="ctr">
              <a:defRPr noProof="1"/>
            </a:pPr>
            <a:r>
              <a:rPr lang="en-us" b="1"/>
              <a:t>Budapest, Hungary</a:t>
            </a:r>
            <a:endParaRPr lang="en-us" b="1"/>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BtM8YlUkvBP3LLYccgt7w/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MAAAADAAAAAigkAACIIAAAQAAAAJgAAAAgAAAD//////////w=="/>
              </a:ext>
            </a:extLst>
          </p:cNvPicPr>
          <p:nvPr/>
        </p:nvPicPr>
        <p:blipFill>
          <a:blip r:embed="rId4"/>
          <a:stretch>
            <a:fillRect/>
          </a:stretch>
        </p:blipFill>
        <p:spPr>
          <a:xfrm>
            <a:off x="121920" y="121920"/>
            <a:ext cx="1428750" cy="1200150"/>
          </a:xfrm>
          <a:prstGeom prst="rect">
            <a:avLst/>
          </a:prstGeom>
          <a:noFill/>
          <a:ln>
            <a:noFill/>
          </a:ln>
          <a:effectLst/>
        </p:spPr>
      </p:pic>
    </p:spTree>
  </p:cSld>
  <p:clrMapOvr>
    <a:masterClrMapping/>
  </p:clrMapOvr>
  <p:timing>
    <p:tnLst>
      <p:par>
        <p:cTn id="1" dur="indefinite" restart="never" nodeType="tmRoot"/>
      </p:par>
    </p:tn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pic>
        <p:nvPicPr>
          <p:cNvPr id="3"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cDAABFCQAA7jEAADIkAAAQAAAAJgAAAAgAAAD//////////w=="/>
              </a:ext>
            </a:extLst>
          </p:cNvPicPr>
          <p:nvPr/>
        </p:nvPicPr>
        <p:blipFill>
          <a:blip r:embed="rId2"/>
          <a:stretch>
            <a:fillRect/>
          </a:stretch>
        </p:blipFill>
        <p:spPr>
          <a:xfrm>
            <a:off x="502285" y="1506855"/>
            <a:ext cx="7614285" cy="4377055"/>
          </a:xfrm>
          <a:prstGeom prst="rect">
            <a:avLst/>
          </a:prstGeom>
          <a:noFill/>
          <a:ln>
            <a:noFill/>
          </a:ln>
          <a:effectLst/>
        </p:spPr>
      </p:pic>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xQEAAIUlAADbNQAA5CoAAAAAAAAmAAAACAAAAP//////////"/>
              </a:ext>
            </a:extLst>
          </p:cNvSpPr>
          <p:nvPr/>
        </p:nvSpPr>
        <p:spPr>
          <a:xfrm>
            <a:off x="287655" y="6099175"/>
            <a:ext cx="8467090" cy="87312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200" b="1" i="0" noProof="1">
                <a:latin typeface="CIDFont+F1" pitchFamily="0" charset="0"/>
                <a:ea typeface="CIDFont+F1" pitchFamily="0" charset="0"/>
                <a:cs typeface="CIDFont+F1" pitchFamily="0" charset="0"/>
              </a:rPr>
              <a:t>Anna Zaušová, Alena Kusá Michal Kubovics, Simona Ščepková and Renáta Miklenčičová</a:t>
            </a:r>
            <a:r>
              <a:rPr sz="1200" noProof="1">
                <a:latin typeface="CIDFont+F1" pitchFamily="0" charset="0"/>
                <a:ea typeface="CIDFont+F1" pitchFamily="0" charset="0"/>
                <a:cs typeface="CIDFont+F1" pitchFamily="0" charset="0"/>
              </a:rPr>
              <a:t> </a:t>
            </a:r>
            <a:r>
              <a:t>,  Serbian Journal of Management 17 (1) (2022) 253 - 264, </a:t>
            </a:r>
            <a:r>
              <a:rPr u="sng" noProof="1">
                <a:solidFill>
                  <a:schemeClr val="hlink"/>
                </a:solidFill>
                <a:hlinkClick r:id="rId3"/>
              </a:rPr>
              <a:t>ttps://aseestant.ceon.rs/index.php/sjm/article/view/36472/20060</a:t>
            </a:r>
            <a:endParaRPr u="sng" noProof="1">
              <a:solidFill>
                <a:schemeClr val="hlink"/>
              </a:solidFill>
              <a:hlinkClick r:id="rId3"/>
            </a:endParaRPr>
          </a:p>
        </p:txBody>
      </p:sp>
    </p:spTree>
  </p:cSld>
  <p:clrMapOvr>
    <a:masterClrMapping/>
  </p:clrMapOvr>
  <p:timing>
    <p:tnLst>
      <p:par>
        <p:cTn id="1" dur="indefinite" restart="never" nodeType="tmRoot"/>
      </p:par>
    </p:tnLst>
  </p:timing>
</p:sld>
</file>

<file path=ppt/slides/slide1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pic>
        <p:nvPicPr>
          <p:cNvPr id="3"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RG9j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MQBAACNCAAAGCYAAH4pAAAQAAAAJgAAAAgAAAD//////////w=="/>
              </a:ext>
            </a:extLst>
          </p:cNvPicPr>
          <p:nvPr/>
        </p:nvPicPr>
        <p:blipFill>
          <a:blip r:embed="rId2"/>
          <a:stretch>
            <a:fillRect/>
          </a:stretch>
        </p:blipFill>
        <p:spPr>
          <a:xfrm>
            <a:off x="287020" y="1390015"/>
            <a:ext cx="5905500" cy="5354955"/>
          </a:xfrm>
          <a:prstGeom prst="rect">
            <a:avLst/>
          </a:prstGeom>
          <a:noFill/>
          <a:ln>
            <a:noFill/>
          </a:ln>
          <a:effectLst/>
        </p:spPr>
      </p:pic>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2CYAAIUKAAAtNwAA9BYAAAAAAAAmAAAACAAAAP//////////"/>
              </a:ext>
            </a:extLst>
          </p:cNvSpPr>
          <p:nvPr/>
        </p:nvSpPr>
        <p:spPr>
          <a:xfrm>
            <a:off x="6314440" y="1710055"/>
            <a:ext cx="2654935" cy="202120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200" b="1" i="0" noProof="1">
                <a:latin typeface="CIDFont+F1" pitchFamily="0" charset="0"/>
                <a:ea typeface="CIDFont+F1" pitchFamily="0" charset="0"/>
                <a:cs typeface="CIDFont+F1" pitchFamily="0" charset="0"/>
              </a:rPr>
              <a:t>Anna Zaušová, Alena Kusá Michal Kubovics, Simona Ščepková and Renáta Miklenčičová</a:t>
            </a:r>
            <a:r>
              <a:rPr sz="1200" noProof="1">
                <a:latin typeface="CIDFont+F1" pitchFamily="0" charset="0"/>
                <a:ea typeface="CIDFont+F1" pitchFamily="0" charset="0"/>
                <a:cs typeface="CIDFont+F1" pitchFamily="0" charset="0"/>
              </a:rPr>
              <a:t> </a:t>
            </a:r>
            <a:r>
              <a:t>,  Serbian Journal of Management 17 (1) (2022) 253 - 264, </a:t>
            </a:r>
            <a:r>
              <a:rPr u="sng" noProof="1">
                <a:solidFill>
                  <a:schemeClr val="hlink"/>
                </a:solidFill>
                <a:hlinkClick r:id="rId3"/>
              </a:rPr>
              <a:t>https://aseestant.ceon.rs/index.php/sjm/article/view/36472/20060</a:t>
            </a:r>
            <a:endParaRPr u="sng" noProof="1">
              <a:solidFill>
                <a:schemeClr val="hlink"/>
              </a:solidFill>
              <a:hlinkClick r:id="rId3"/>
            </a:endParaRPr>
          </a:p>
        </p:txBody>
      </p:sp>
    </p:spTree>
  </p:cSld>
  <p:clrMapOvr>
    <a:masterClrMapping/>
  </p:clrMapOvr>
  <p:timing>
    <p:tnLst>
      <p:par>
        <p:cTn id="1" dur="indefinite" restart="never" nodeType="tmRoot"/>
      </p:par>
    </p:tnLst>
  </p:timing>
</p:sld>
</file>

<file path=ppt/slides/slide1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IBAAD9IQAAPw0AABAAAAAmAAAACAAAAAEAAAAAAAAA"/>
              </a:ext>
            </a:extLst>
          </p:cNvSpPr>
          <p:nvPr>
            <p:ph type="title"/>
          </p:nvPr>
        </p:nvSpPr>
        <p:spPr>
          <a:xfrm>
            <a:off x="457200" y="275590"/>
            <a:ext cx="5067935" cy="1877695"/>
          </a:xfrm>
        </p:spPr>
        <p:txBody>
          <a:bodyPr/>
          <a:lstStyle/>
          <a:p>
            <a:pPr algn="just">
              <a:defRPr lang="en-us" sz="2400" b="1"/>
            </a:pPr>
            <a:r>
              <a:t>Project results: </a:t>
            </a:r>
          </a:p>
          <a:p>
            <a:pPr algn="just">
              <a:defRPr lang="en-us" sz="2400" b="1"/>
            </a:pP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pic>
        <p:nvPicPr>
          <p:cNvPr id="3"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DkDwAAXiIAAMgfAAAQAAAAJgAAAAgAAAD//////////w=="/>
              </a:ext>
            </a:extLst>
          </p:cNvPicPr>
          <p:nvPr/>
        </p:nvPicPr>
        <p:blipFill>
          <a:blip r:embed="rId2"/>
          <a:stretch>
            <a:fillRect/>
          </a:stretch>
        </p:blipFill>
        <p:spPr>
          <a:xfrm>
            <a:off x="0" y="2583180"/>
            <a:ext cx="5586730" cy="2583180"/>
          </a:xfrm>
          <a:prstGeom prst="rect">
            <a:avLst/>
          </a:prstGeom>
          <a:noFill/>
          <a:ln>
            <a:noFill/>
          </a:ln>
          <a:effectLst/>
        </p:spPr>
      </p:pic>
      <p:pic>
        <p:nvPicPr>
          <p:cNvPr id="4" name="Picture2"/>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N8iAAA/AAAAQDgAANEqAAAQAAAAJgAAAAgAAAD//////////w=="/>
              </a:ext>
            </a:extLst>
          </p:cNvPicPr>
          <p:nvPr/>
        </p:nvPicPr>
        <p:blipFill>
          <a:blip r:embed="rId3"/>
          <a:stretch>
            <a:fillRect/>
          </a:stretch>
        </p:blipFill>
        <p:spPr>
          <a:xfrm>
            <a:off x="5668645" y="40005"/>
            <a:ext cx="3475355" cy="6920230"/>
          </a:xfrm>
          <a:prstGeom prst="rect">
            <a:avLst/>
          </a:prstGeom>
          <a:noFill/>
          <a:ln>
            <a:noFill/>
          </a:ln>
          <a:effectLst/>
        </p:spPr>
      </p:pic>
      <p:sp>
        <p:nvSpPr>
          <p:cNvPr id="5" name="Textbox1"/>
          <p:cNvSpPr txBox="1">
            <a:extLst>
              <a:ext uri="smNativeData">
                <pr:smNativeData xmlns:pr="smNativeData" val="SMDATA_16_0SRqYh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UwEAAN8iAACMIQAAXycAAAAgAAAmAAAACAAAAP//////////"/>
              </a:ext>
            </a:extLst>
          </p:cNvSpPr>
          <p:nvPr/>
        </p:nvSpPr>
        <p:spPr>
          <a:xfrm>
            <a:off x="215265" y="5668645"/>
            <a:ext cx="5238115" cy="731520"/>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b="1" i="0" noProof="1"/>
              <a:t>Danijela Voza, Aleksandra Szewieczek and Dariusz Grabar</a:t>
            </a:r>
            <a:r>
              <a:t>,  Serbian Journal of Management 17 (1) (2022) 15 - 31, </a:t>
            </a:r>
            <a:r>
              <a:rPr u="sng" noProof="1">
                <a:solidFill>
                  <a:schemeClr val="hlink"/>
                </a:solidFill>
                <a:hlinkClick r:id="rId4"/>
              </a:rPr>
              <a:t>https://aseestant.ceon.rs/index.php/sjm/article/view/36447/19866</a:t>
            </a:r>
            <a:r>
              <a:t> </a:t>
            </a:r>
          </a:p>
        </p:txBody>
      </p:sp>
    </p:spTree>
  </p:cSld>
  <p:clrMapOvr>
    <a:masterClrMapping/>
  </p:clrMapOvr>
  <p:timing>
    <p:tnLst>
      <p:par>
        <p:cTn id="1" dur="indefinite" restart="never" nodeType="tmRoot"/>
      </p:par>
    </p:tnLst>
  </p:timing>
</p:sld>
</file>

<file path=ppt/slides/slide1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000"/>
            </a:pPr>
            <a:r>
              <a:rPr lang="en-us" sz="1000">
                <a:solidFill>
                  <a:srgbClr val="000000"/>
                </a:solidFill>
              </a:rPr>
              <a:t> </a:t>
            </a:r>
            <a:r>
              <a:rPr lang="en-us">
                <a:solidFill>
                  <a:srgbClr val="000000"/>
                </a:solidFill>
              </a:rPr>
              <a:t>Comparison of Hungarian and Slovakian SMEs on digitainability</a:t>
            </a:r>
            <a:endParaRPr lang="en-us">
              <a:solidFill>
                <a:srgbClr val="000000"/>
              </a:solidFill>
            </a:endParaRPr>
          </a:p>
        </p:txBody>
      </p:sp>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A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200" b="1" i="0">
                <a:latin typeface="CIDFont+F1" pitchFamily="0" charset="0"/>
                <a:ea typeface="CIDFont+F1" pitchFamily="0" charset="0"/>
                <a:cs typeface="CIDFont+F1" pitchFamily="0" charset="0"/>
              </a:rPr>
              <a:t>Reka Saary, Judit Karpati-Daroczi</a:t>
            </a:r>
            <a:r>
              <a:t>,</a:t>
            </a:r>
            <a:r>
              <a:rPr sz="1200" b="1" i="0">
                <a:latin typeface="CIDFont+F1" pitchFamily="0" charset="0"/>
                <a:ea typeface="CIDFont+F1" pitchFamily="0" charset="0"/>
                <a:cs typeface="CIDFont+F1" pitchFamily="0" charset="0"/>
              </a:rPr>
              <a:t> Andrea Tick,</a:t>
            </a:r>
            <a:r>
              <a:t>  Serbian Journal of Management 17 (1) (2022) 33 - 49, </a:t>
            </a:r>
            <a:r>
              <a:rPr u="sng" noProof="1">
                <a:solidFill>
                  <a:schemeClr val="hlink"/>
                </a:solidFill>
                <a:hlinkClick r:id="rId2"/>
              </a:rPr>
              <a:t>https://aseestant.ceon.rs/index.php/sjm/article/view/36437/19909</a:t>
            </a:r>
            <a:endParaRPr u="sng" noProof="1">
              <a:solidFill>
                <a:schemeClr val="hlink"/>
              </a:solidFill>
              <a:hlinkClick r:id="rId2"/>
            </a:endParaRPr>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CQOAADrCwAANDMAAL0mAAAQAAAAJgAAAAgAAAD//////////w=="/>
              </a:ext>
            </a:extLst>
          </p:cNvPicPr>
          <p:nvPr/>
        </p:nvPicPr>
        <p:blipFill>
          <a:blip r:embed="rId3"/>
          <a:stretch>
            <a:fillRect/>
          </a:stretch>
        </p:blipFill>
        <p:spPr>
          <a:xfrm>
            <a:off x="2298700" y="1937385"/>
            <a:ext cx="6024880" cy="4359910"/>
          </a:xfrm>
          <a:prstGeom prst="rect">
            <a:avLst/>
          </a:prstGeom>
          <a:noFill/>
          <a:ln>
            <a:noFill/>
          </a:ln>
          <a:effectLst/>
        </p:spPr>
      </p:pic>
    </p:spTree>
  </p:cSld>
  <p:clrMapOvr>
    <a:masterClrMapping/>
  </p:clrMapOvr>
  <p:timing>
    <p:tnLst>
      <p:par>
        <p:cTn id="1" dur="indefinite" restart="never" nodeType="tmRoot"/>
      </p:par>
    </p:tnLst>
  </p:timing>
</p:sld>
</file>

<file path=ppt/slides/slide1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NYXAADWFwAA8TgAAG0mAAAQAAAAJgAAAAgAAAD//////////w=="/>
              </a:ext>
            </a:extLst>
          </p:cNvPicPr>
          <p:nvPr/>
        </p:nvPicPr>
        <p:blipFill>
          <a:blip r:embed="rId2"/>
          <a:stretch>
            <a:fillRect/>
          </a:stretch>
        </p:blipFill>
        <p:spPr>
          <a:xfrm>
            <a:off x="3874770" y="3874770"/>
            <a:ext cx="5381625" cy="2371725"/>
          </a:xfrm>
          <a:prstGeom prst="rect">
            <a:avLst/>
          </a:prstGeom>
          <a:noFill/>
          <a:ln>
            <a:noFill/>
          </a:ln>
          <a:effectLst/>
        </p:spPr>
      </p:pic>
      <p:sp>
        <p:nvSpPr>
          <p:cNvPr id="3"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Developing the integrated methodological approach that will be applied in practice</a:t>
            </a:r>
            <a:endParaRPr lang="en-us">
              <a:solidFill>
                <a:srgbClr val="000000"/>
              </a:solidFill>
            </a:endParaRPr>
          </a:p>
        </p:txBody>
      </p:sp>
      <p:sp>
        <p:nvSpPr>
          <p:cNvPr id="4"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yQIAAPIHAABpNQAAyiMAABAAAAAmAAAACAAAAAEAAAAAAAAA"/>
              </a:ext>
            </a:extLst>
          </p:cNvSpPr>
          <p:nvPr>
            <p:ph type="body" idx="1"/>
          </p:nvPr>
        </p:nvSpPr>
        <p:spPr>
          <a:xfrm>
            <a:off x="452755" y="1291590"/>
            <a:ext cx="8229600" cy="4526280"/>
          </a:xfrm>
        </p:spPr>
        <p:txBody>
          <a:bodyPr/>
          <a:lstStyle/>
          <a:p>
            <a:pPr marL="342900" marR="0" indent="-342900" algn="l" defTabSz="914400">
              <a:lnSpc>
                <a:spcPct val="100000"/>
              </a:lnSpc>
              <a:spcBef>
                <a:spcPts val="0"/>
              </a:spcBef>
              <a:spcAft>
                <a:spcPts val="0"/>
              </a:spcAft>
              <a:buClrTx/>
              <a:buSzTx/>
              <a:buFont typeface="Arial" pitchFamily="2" charset="0"/>
              <a:buChar char="•"/>
              <a:tabLst/>
              <a:defRPr lang="en-us" sz="2000">
                <a:solidFill>
                  <a:srgbClr val="000000"/>
                </a:solidFill>
              </a:defRPr>
            </a:pPr>
            <a:r>
              <a:t> </a:t>
            </a:r>
            <a:r>
              <a:rPr lang="en-us" b="1"/>
              <a:t>H1</a:t>
            </a:r>
            <a:r>
              <a:t>: “Attitude toward Digitalisation” is related to “Internal Limitations””in Industry 4.0 context</a:t>
            </a:r>
          </a:p>
          <a:p>
            <a:pPr marL="342900" marR="0" indent="-342900" algn="l" defTabSz="914400">
              <a:lnSpc>
                <a:spcPct val="100000"/>
              </a:lnSpc>
              <a:spcBef>
                <a:spcPts val="0"/>
              </a:spcBef>
              <a:spcAft>
                <a:spcPts val="0"/>
              </a:spcAft>
              <a:buClrTx/>
              <a:buSzTx/>
              <a:buFont typeface="Arial" pitchFamily="2" charset="0"/>
              <a:buChar char="•"/>
              <a:tabLst/>
              <a:defRPr lang="en-us" sz="2000">
                <a:solidFill>
                  <a:srgbClr val="000000"/>
                </a:solidFill>
              </a:defRPr>
            </a:pPr>
            <a:r>
              <a:rPr lang="en-us" b="1"/>
              <a:t>H2</a:t>
            </a:r>
            <a:r>
              <a:t>: “Attitude toward Digitalization” is related to “External Limitations””in Industry 4.0 context</a:t>
            </a:r>
          </a:p>
          <a:p>
            <a:pPr marL="342900" marR="0" indent="-342900" algn="l" defTabSz="914400">
              <a:lnSpc>
                <a:spcPct val="100000"/>
              </a:lnSpc>
              <a:spcBef>
                <a:spcPts val="0"/>
              </a:spcBef>
              <a:spcAft>
                <a:spcPts val="0"/>
              </a:spcAft>
              <a:buClrTx/>
              <a:buSzTx/>
              <a:buFont typeface="Arial" pitchFamily="2" charset="0"/>
              <a:buChar char="•"/>
              <a:tabLst/>
              <a:defRPr lang="en-us" sz="2000">
                <a:solidFill>
                  <a:srgbClr val="000000"/>
                </a:solidFill>
              </a:defRPr>
            </a:pPr>
            <a:r>
              <a:rPr lang="en-us" b="1"/>
              <a:t>H3</a:t>
            </a:r>
            <a:r>
              <a:t>: “Attitude toward Digitalization” is related to “Expected Benefits””in Industry 4.0 context</a:t>
            </a:r>
          </a:p>
          <a:p>
            <a:pPr marL="342900" marR="0" indent="-342900" algn="l" defTabSz="914400">
              <a:lnSpc>
                <a:spcPct val="100000"/>
              </a:lnSpc>
              <a:spcBef>
                <a:spcPts val="0"/>
              </a:spcBef>
              <a:spcAft>
                <a:spcPts val="0"/>
              </a:spcAft>
              <a:buClrTx/>
              <a:buSzTx/>
              <a:buFont typeface="Arial" pitchFamily="2" charset="0"/>
              <a:buChar char="•"/>
              <a:tabLst/>
              <a:defRPr lang="en-us" sz="2000">
                <a:solidFill>
                  <a:srgbClr val="000000"/>
                </a:solidFill>
              </a:defRPr>
            </a:pPr>
            <a:r>
              <a:t> </a:t>
            </a:r>
            <a:r>
              <a:rPr lang="en-us" b="1"/>
              <a:t>H4</a:t>
            </a:r>
            <a:r>
              <a:t>: “Internal Limitations”of digitalization impact company ”Performance Outcomes” in Industry 4.0 context </a:t>
            </a:r>
          </a:p>
          <a:p>
            <a:pPr marL="342900" marR="0" indent="-342900" algn="l" defTabSz="914400">
              <a:lnSpc>
                <a:spcPct val="100000"/>
              </a:lnSpc>
              <a:spcBef>
                <a:spcPts val="0"/>
              </a:spcBef>
              <a:spcAft>
                <a:spcPts val="0"/>
              </a:spcAft>
              <a:buClrTx/>
              <a:buSzTx/>
              <a:buFont typeface="Arial" pitchFamily="2" charset="0"/>
              <a:buChar char="•"/>
              <a:tabLst/>
              <a:defRPr lang="en-us" sz="2000">
                <a:solidFill>
                  <a:srgbClr val="000000"/>
                </a:solidFill>
              </a:defRPr>
            </a:pPr>
            <a:r>
              <a:rPr lang="en-us" b="1"/>
              <a:t>H5</a:t>
            </a:r>
            <a:r>
              <a:t>: “External Limitations” of digitalization impact company “Performance Outcomes” in Industry 4.0 context</a:t>
            </a:r>
          </a:p>
        </p:txBody>
      </p:sp>
      <p:sp>
        <p:nvSpPr>
          <p:cNvPr id="5"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A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b="1" i="0" noProof="1"/>
              <a:t> </a:t>
            </a:r>
            <a:r>
              <a:rPr sz="1200" b="1" i="0" noProof="1">
                <a:latin typeface="CIDFont+F1" pitchFamily="0" charset="0"/>
                <a:ea typeface="CIDFont+F1" pitchFamily="0" charset="0"/>
                <a:cs typeface="CIDFont+F1" pitchFamily="0" charset="0"/>
              </a:rPr>
              <a:t>Isidora Milošević, Sanela Arsić, Maja Glogovac, Ana Rakić and Jelena Ruso</a:t>
            </a:r>
            <a:r>
              <a:t>,  Serbian Journal of Management 17 (1) (2022) 85 - 98, </a:t>
            </a:r>
            <a:r>
              <a:rPr u="sng" noProof="1">
                <a:solidFill>
                  <a:schemeClr val="hlink"/>
                </a:solidFill>
                <a:hlinkClick r:id="rId3"/>
              </a:rPr>
              <a:t>https://aseestant.ceon.rs/index.php/sjm/article/view/36413/19913</a:t>
            </a:r>
            <a:endParaRPr u="sng" noProof="1">
              <a:solidFill>
                <a:schemeClr val="hlink"/>
              </a:solidFill>
              <a:hlinkClick r:id="rId3"/>
            </a:endParaRPr>
          </a:p>
        </p:txBody>
      </p:sp>
    </p:spTree>
  </p:cSld>
  <p:clrMapOvr>
    <a:masterClrMapping/>
  </p:clrMapOvr>
  <p:timing>
    <p:tnLst>
      <p:par>
        <p:cTn id="1" dur="indefinite" restart="never" nodeType="tmRoot"/>
      </p:par>
    </p:tnLst>
  </p:timing>
</p:sld>
</file>

<file path=ppt/slides/slide1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Developing the integrated methodological approach that will be applied in practice</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yQIAAPIHAABpNQAAyiMAABAAAAAmAAAACAAAAAEAAAAAAAAA"/>
              </a:ext>
            </a:extLst>
          </p:cNvSpPr>
          <p:nvPr>
            <p:ph type="body" idx="1"/>
          </p:nvPr>
        </p:nvSpPr>
        <p:spPr>
          <a:xfrm>
            <a:off x="452755" y="1291590"/>
            <a:ext cx="8229600" cy="4526280"/>
          </a:xfrm>
        </p:spPr>
        <p:txBody>
          <a:bodyPr/>
          <a:lstStyle/>
          <a:p>
            <a:pPr marL="342900" marR="0" indent="-342900" algn="l" defTabSz="914400">
              <a:lnSpc>
                <a:spcPct val="100000"/>
              </a:lnSpc>
              <a:spcBef>
                <a:spcPts val="0"/>
              </a:spcBef>
              <a:spcAft>
                <a:spcPts val="0"/>
              </a:spcAft>
              <a:buClrTx/>
              <a:buSzTx/>
              <a:buFont typeface="Arial" pitchFamily="2" charset="0"/>
              <a:buChar char="•"/>
              <a:tabLst/>
              <a:defRPr lang="en-us" sz="2000">
                <a:solidFill>
                  <a:srgbClr val="000000"/>
                </a:solidFill>
              </a:defRPr>
            </a:pPr>
          </a:p>
        </p:txBody>
      </p:sp>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A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200" b="1" i="0" noProof="1">
                <a:latin typeface="CIDFont+F1" pitchFamily="0" charset="0"/>
                <a:ea typeface="CIDFont+F1" pitchFamily="0" charset="0"/>
                <a:cs typeface="CIDFont+F1" pitchFamily="0" charset="0"/>
              </a:rPr>
              <a:t>Isidora Milošević, Sanela Arsić, Maja Glogovac, Ana Rakić and Jelena Ruso</a:t>
            </a:r>
            <a:r>
              <a:t>,  Serbian Journal of Management 17 (1) (2022) 85 - 98, </a:t>
            </a:r>
            <a:r>
              <a:rPr u="sng" noProof="1">
                <a:solidFill>
                  <a:schemeClr val="hlink"/>
                </a:solidFill>
                <a:hlinkClick r:id="rId2"/>
              </a:rPr>
              <a:t>https://aseestant.ceon.rs/index.php/sjm/article/view/36413/19913</a:t>
            </a:r>
            <a:endParaRPr u="sng" noProof="1">
              <a:solidFill>
                <a:schemeClr val="hlink"/>
              </a:solidFill>
              <a:hlinkClick r:id="rId2"/>
            </a:endParaRPr>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B5CAAAqiAAAPYlAAAQAAAAJgAAAAgAAAD//////////w=="/>
              </a:ext>
            </a:extLst>
          </p:cNvPicPr>
          <p:nvPr/>
        </p:nvPicPr>
        <p:blipFill>
          <a:blip r:embed="rId3"/>
          <a:stretch>
            <a:fillRect/>
          </a:stretch>
        </p:blipFill>
        <p:spPr>
          <a:xfrm>
            <a:off x="0" y="1377315"/>
            <a:ext cx="5309870" cy="4793615"/>
          </a:xfrm>
          <a:prstGeom prst="rect">
            <a:avLst/>
          </a:prstGeom>
          <a:noFill/>
          <a:ln>
            <a:noFill/>
          </a:ln>
          <a:effectLst/>
        </p:spPr>
      </p:pic>
      <p:pic>
        <p:nvPicPr>
          <p:cNvPr id="6" name="Picture2"/>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ogAADaCgAAQDgAAL8UAAAQAAAAJgAAAAgAAAD//////////w=="/>
              </a:ext>
            </a:extLst>
          </p:cNvPicPr>
          <p:nvPr/>
        </p:nvPicPr>
        <p:blipFill>
          <a:blip r:embed="rId4"/>
          <a:stretch>
            <a:fillRect/>
          </a:stretch>
        </p:blipFill>
        <p:spPr>
          <a:xfrm>
            <a:off x="5269230" y="1764030"/>
            <a:ext cx="3874770" cy="1608455"/>
          </a:xfrm>
          <a:prstGeom prst="rect">
            <a:avLst/>
          </a:prstGeom>
          <a:noFill/>
          <a:ln>
            <a:noFill/>
          </a:ln>
          <a:effectLst/>
        </p:spPr>
      </p:pic>
    </p:spTree>
  </p:cSld>
  <p:clrMapOvr>
    <a:masterClrMapping/>
  </p:clrMapOvr>
  <p:timing>
    <p:tnLst>
      <p:par>
        <p:cTn id="1" dur="indefinite" restart="never" nodeType="tmRoot"/>
      </p:par>
    </p:tnLst>
  </p:timing>
</p:sld>
</file>

<file path=ppt/slides/slide1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Developing the integrated methodological approach that will be applied in practice</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400" b="1">
                <a:solidFill>
                  <a:srgbClr val="000000"/>
                </a:solidFill>
              </a:defRPr>
            </a:pPr>
            <a:r>
              <a:rPr lang="en-us" sz="1000" b="0"/>
              <a:t> </a:t>
            </a:r>
            <a:r>
              <a:rPr lang="en-us" b="0"/>
              <a:t>Visualized network map of the country analysis</a:t>
            </a:r>
            <a:endParaRPr lang="en-us" b="0"/>
          </a:p>
        </p:txBody>
      </p:sp>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A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000" i="0" noProof="1"/>
              <a:t> </a:t>
            </a:r>
            <a:r>
              <a:rPr sz="1200" b="1" i="0" noProof="1">
                <a:latin typeface="CIDFont+F1" pitchFamily="0" charset="0"/>
                <a:ea typeface="CIDFont+F1" pitchFamily="0" charset="0"/>
                <a:cs typeface="CIDFont+F1" pitchFamily="0" charset="0"/>
              </a:rPr>
              <a:t>Anđelka Stojanović</a:t>
            </a:r>
            <a:r>
              <a:t>,  Serbian Journal of Management 17 (1) (2022) 125 - 143, </a:t>
            </a:r>
            <a:r>
              <a:rPr u="sng" noProof="1">
                <a:solidFill>
                  <a:schemeClr val="hlink"/>
                </a:solidFill>
                <a:hlinkClick r:id="rId2"/>
              </a:rPr>
              <a:t>https://aseestant.ceon.rs/index.php/sjm/article/view/36500/19922</a:t>
            </a:r>
            <a:endParaRPr u="sng" noProof="1">
              <a:solidFill>
                <a:schemeClr val="hlink"/>
              </a:solidFill>
              <a:hlinkClick r:id="rId2"/>
            </a:endParaRPr>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OEDAACvDQAAhzQAABshAAAQAAAAJgAAAAgAAAD//////////w=="/>
              </a:ext>
            </a:extLst>
          </p:cNvPicPr>
          <p:nvPr/>
        </p:nvPicPr>
        <p:blipFill>
          <a:blip r:embed="rId3"/>
          <a:stretch>
            <a:fillRect/>
          </a:stretch>
        </p:blipFill>
        <p:spPr>
          <a:xfrm>
            <a:off x="630555" y="2224405"/>
            <a:ext cx="7908290" cy="3157220"/>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Developing the integrated methodological approach that will be applied in practice</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400">
                <a:solidFill>
                  <a:srgbClr val="000000"/>
                </a:solidFill>
              </a:defRPr>
            </a:pPr>
            <a:r>
              <a:t>  </a:t>
            </a:r>
            <a:r>
              <a:rPr lang="en-us" i="1"/>
              <a:t>Keyword clustering of the literature on Industry 4.0</a:t>
            </a:r>
            <a:endParaRPr lang="en-us" i="1"/>
          </a:p>
        </p:txBody>
      </p:sp>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A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000" i="0" noProof="1"/>
              <a:t> </a:t>
            </a:r>
            <a:r>
              <a:rPr sz="1200" b="1" i="0" noProof="1">
                <a:latin typeface="CIDFont+F1" pitchFamily="0" charset="0"/>
                <a:ea typeface="CIDFont+F1" pitchFamily="0" charset="0"/>
                <a:cs typeface="CIDFont+F1" pitchFamily="0" charset="0"/>
              </a:rPr>
              <a:t>Anđelka Stojanović</a:t>
            </a:r>
            <a:r>
              <a:t>,  Serbian Journal of Management 17 (1) (2022) 125 - 143, </a:t>
            </a:r>
            <a:r>
              <a:rPr u="sng" noProof="1">
                <a:solidFill>
                  <a:schemeClr val="hlink"/>
                </a:solidFill>
                <a:hlinkClick r:id="rId2"/>
              </a:rPr>
              <a:t>https://aseestant.ceon.rs/index.php/sjm/article/view/36500/19922</a:t>
            </a:r>
            <a:endParaRPr u="sng" noProof="1">
              <a:solidFill>
                <a:schemeClr val="hlink"/>
              </a:solidFill>
              <a:hlinkClick r:id="rId2"/>
            </a:endParaRPr>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EwFAADNDAAASzMAAIclAAAQAAAAJgAAAAgAAAD//////////w=="/>
              </a:ext>
            </a:extLst>
          </p:cNvPicPr>
          <p:nvPr/>
        </p:nvPicPr>
        <p:blipFill>
          <a:blip r:embed="rId3"/>
          <a:stretch>
            <a:fillRect/>
          </a:stretch>
        </p:blipFill>
        <p:spPr>
          <a:xfrm>
            <a:off x="861060" y="2080895"/>
            <a:ext cx="7477125" cy="4019550"/>
          </a:xfrm>
          <a:prstGeom prst="rect">
            <a:avLst/>
          </a:prstGeom>
          <a:noFill/>
          <a:ln>
            <a:noFill/>
          </a:ln>
          <a:effectLst/>
        </p:spPr>
      </p:pic>
    </p:spTree>
  </p:cSld>
  <p:clrMapOvr>
    <a:masterClrMapping/>
  </p:clrMapOvr>
  <p:timing>
    <p:tnLst>
      <p:par>
        <p:cTn id="1" dur="indefinite" restart="never" nodeType="tmRoot"/>
      </p:par>
    </p:tnLst>
  </p:timing>
</p:sld>
</file>

<file path=ppt/slides/slide1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fQEAAMwBAABlFwAA1AgAABAAAAAmAAAACAAAAAEAAAAAAAAA"/>
              </a:ext>
            </a:extLst>
          </p:cNvSpPr>
          <p:nvPr>
            <p:ph type="title"/>
          </p:nvPr>
        </p:nvSpPr>
        <p:spPr>
          <a:xfrm>
            <a:off x="241935" y="292100"/>
            <a:ext cx="3561080" cy="1143000"/>
          </a:xfrm>
        </p:spPr>
        <p:txBody>
          <a:bodyPr/>
          <a:lstStyle/>
          <a:p>
            <a:pPr algn="just">
              <a:defRPr lang="en-us" sz="2400" b="1"/>
            </a:pPr>
            <a:r>
              <a:t>Project results: </a:t>
            </a:r>
          </a:p>
          <a:p>
            <a:pPr algn="just">
              <a:defRPr lang="en-us" sz="2400" b="1"/>
            </a:pPr>
            <a:r>
              <a:rPr lang="en-us">
                <a:solidFill>
                  <a:srgbClr val="000000"/>
                </a:solidFill>
              </a:rPr>
              <a:t>Publishing the special issue of Serbian Journal of Management dedicated to the project results</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AAAAAHELAAA7FwAASScAABAAAAAmAAAACAAAAAEAAAAAAAAA"/>
              </a:ext>
            </a:extLst>
          </p:cNvSpPr>
          <p:nvPr>
            <p:ph type="body" idx="1"/>
          </p:nvPr>
        </p:nvSpPr>
        <p:spPr>
          <a:xfrm>
            <a:off x="0" y="1859915"/>
            <a:ext cx="3776345" cy="4526280"/>
          </a:xfrm>
        </p:spPr>
        <p:txBody>
          <a:bodyPr/>
          <a:lstStyle/>
          <a:p>
            <a:pPr>
              <a:defRPr lang="en-us" sz="1700">
                <a:solidFill>
                  <a:srgbClr val="000000"/>
                </a:solidFill>
              </a:defRPr>
            </a:pPr>
            <a:r>
              <a:t> Serbian Journal of Management is an international medium for the publication of work on the theory and practice of management science. </a:t>
            </a:r>
          </a:p>
          <a:p>
            <a:pPr>
              <a:defRPr lang="en-us" sz="1700">
                <a:solidFill>
                  <a:srgbClr val="000000"/>
                </a:solidFill>
              </a:defRPr>
            </a:pPr>
            <a:r>
              <a:t>The journal is abstracted and covered by Scopus, Ebsco, Clarivate emerging sources citation index and many other source collecting bases. Its Scopus SCImago IF is 0.23, with the SJR category Q3. </a:t>
            </a:r>
          </a:p>
          <a:p>
            <a:pPr>
              <a:defRPr lang="en-us" sz="1700">
                <a:solidFill>
                  <a:srgbClr val="000000"/>
                </a:solidFill>
              </a:defRPr>
            </a:pPr>
            <a:r>
              <a:t>The special issue of Serbian Journal of Management (</a:t>
            </a:r>
            <a:r>
              <a:rPr lang="en-us">
                <a:hlinkClick r:id="rId2"/>
              </a:rPr>
              <a:t>www.sjm06.com</a:t>
            </a:r>
            <a:r>
              <a:t> ) 17(1)2022 is dedicated to the project “Possibilities and barriers for Industry 4.0 implementation in SMEs in V4 countries and Serbia”. </a:t>
            </a:r>
          </a:p>
        </p:txBody>
      </p:sp>
      <p:pic>
        <p:nvPicPr>
          <p:cNvPr id="4"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I8YAACZ////QDgAAEIrAAAQAAAAJgAAAAgAAAD//////////w=="/>
              </a:ext>
            </a:extLst>
          </p:cNvPicPr>
          <p:nvPr/>
        </p:nvPicPr>
        <p:blipFill>
          <a:blip r:embed="rId3"/>
          <a:stretch>
            <a:fillRect/>
          </a:stretch>
        </p:blipFill>
        <p:spPr>
          <a:xfrm>
            <a:off x="3992245" y="-65405"/>
            <a:ext cx="5151755" cy="7097395"/>
          </a:xfrm>
          <a:prstGeom prst="rect">
            <a:avLst/>
          </a:prstGeom>
          <a:noFill/>
          <a:ln>
            <a:noFill/>
          </a:ln>
          <a:effectLst/>
        </p:spPr>
      </p:pic>
      <p:sp>
        <p:nvSpPr>
          <p:cNvPr id="5"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AAAAACsoAAA0MwAAMCoAABAAAAAmAAAACAAAAP//////////"/>
              </a:ext>
            </a:extLst>
          </p:cNvSpPr>
          <p:nvPr/>
        </p:nvSpPr>
        <p:spPr>
          <a:xfrm>
            <a:off x="0" y="6529705"/>
            <a:ext cx="8323580" cy="32829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u="sng" noProof="1">
                <a:solidFill>
                  <a:schemeClr val="hlink"/>
                </a:solidFill>
                <a:hlinkClick r:id="rId4"/>
              </a:rPr>
              <a:t>https://aseestant.ceon.rs/index.php/sjm/issue/view/1324</a:t>
            </a:r>
            <a:r>
              <a:t> </a:t>
            </a:r>
          </a:p>
        </p:txBody>
      </p:sp>
    </p:spTree>
  </p:cSld>
  <p:clrMapOvr>
    <a:masterClrMapping/>
  </p:clrMapOvr>
  <p:timing>
    <p:tnLst>
      <p:par>
        <p:cTn id="1" dur="indefinite" restart="never" nodeType="tmRoot"/>
      </p:par>
    </p:tnLst>
  </p:timing>
</p:sld>
</file>

<file path=ppt/slides/slide1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Designing a business software solution for strategic decision-making in accordance with the available open source concepts of Industry 4.0</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000">
                <a:solidFill>
                  <a:srgbClr val="000000"/>
                </a:solidFill>
              </a:defRPr>
            </a:pPr>
            <a:r>
              <a:t>  </a:t>
            </a:r>
            <a:r>
              <a:rPr lang="en-us" i="1"/>
              <a:t>During the project, the pilot version of the software application was developed through the project activities,  which can be applied in the SMEs  business for obtaining the competitive advantages and long-term sustainability. </a:t>
            </a:r>
            <a:endParaRPr lang="en-us" i="1"/>
          </a:p>
          <a:p>
            <a:pPr>
              <a:defRPr lang="en-us" sz="2000">
                <a:solidFill>
                  <a:srgbClr val="000000"/>
                </a:solidFill>
              </a:defRPr>
            </a:pPr>
            <a:r>
              <a:rPr lang="en-us" i="1"/>
              <a:t>The software application is based on the platform, which can be used to collect the strengths, weaknesses, opportunities and threats, collected during interviews with entrepreneurs and placed in the google drive online database. </a:t>
            </a:r>
            <a:endParaRPr lang="en-us" i="1"/>
          </a:p>
          <a:p>
            <a:pPr>
              <a:defRPr lang="en-us" sz="2000">
                <a:solidFill>
                  <a:srgbClr val="000000"/>
                </a:solidFill>
              </a:defRPr>
            </a:pPr>
            <a:r>
              <a:rPr lang="en-us" i="1"/>
              <a:t>The entrepreneurs who use the application, can than directly insert their own SWOT parameters of their SMEs and rate them. As the outcome of this application, it is possible to compare the results of their own SWOT analysis, with average ranges of the SWOT parameters, collected in the online database.</a:t>
            </a:r>
            <a:endParaRPr lang="en-us" i="1"/>
          </a:p>
        </p:txBody>
      </p:sp>
      <p:sp>
        <p:nvSpPr>
          <p:cNvPr id="4"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B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https://mksm.sjm06.com/visegrad-project-2021-possibilities-and-barriers-for-industry-4-0-implementation-in-smes-in-v4-countries-and-serbia/</a:t>
            </a:r>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0SRqY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rPr lang="en-us">
                <a:solidFill>
                  <a:srgbClr val="000000"/>
                </a:solidFill>
                <a:uFill>
                  <a:solidFill>
                    <a:srgbClr val="000000"/>
                  </a:solidFill>
                </a:uFill>
              </a:rPr>
              <a:t>A</a:t>
            </a:r>
            <a:r>
              <a:t>bstract</a:t>
            </a:r>
          </a:p>
        </p:txBody>
      </p:sp>
      <p:sp>
        <p:nvSpPr>
          <p:cNvPr id="3" name="Content Placeholder 2"/>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gAAAAAAAA"/>
              </a:ext>
            </a:extLst>
          </p:cNvSpPr>
          <p:nvPr>
            <p:ph type="body" idx="1"/>
          </p:nvPr>
        </p:nvSpPr>
        <p:spPr/>
        <p:txBody>
          <a:bodyPr vert="horz" wrap="square" lIns="91440" tIns="45720" rIns="91440" bIns="45720" numCol="1" anchor="t">
            <a:prstTxWarp prst="textNoShape">
              <a:avLst/>
            </a:prstTxWarp>
          </a:bodyPr>
          <a:lstStyle/>
          <a:p>
            <a:pPr algn="just">
              <a:buNone/>
              <a:defRPr lang="en-us"/>
            </a:pPr>
            <a:r>
              <a:rPr lang="en-us" sz="2000" b="1"/>
              <a:t>Acknowledgement:</a:t>
            </a:r>
            <a:r>
              <a:rPr lang="en-us" sz="2000"/>
              <a:t>  </a:t>
            </a:r>
            <a:r>
              <a:rPr lang="en-us" sz="2200" i="1" u="sng">
                <a:solidFill>
                  <a:srgbClr val="000000"/>
                </a:solidFill>
              </a:rPr>
              <a:t>This study is resulting from the international project: "Possibilities and barriers for Industry 4.0 implementation in SMEs in V4 countries and Serbia", which was financed through International Visegrad Fund, with the reference number: 22110036. </a:t>
            </a:r>
            <a:endParaRPr lang="en-us" sz="2200">
              <a:solidFill>
                <a:srgbClr val="000000"/>
              </a:solidFill>
              <a:uFill>
                <a:solidFill>
                  <a:srgbClr val="000000"/>
                </a:solidFill>
              </a:uFill>
            </a:endParaRPr>
          </a:p>
          <a:p>
            <a:pPr algn="just">
              <a:buNone/>
              <a:defRPr lang="en-us"/>
            </a:pPr>
            <a:r>
              <a:rPr lang="en-us" sz="2200">
                <a:solidFill>
                  <a:srgbClr val="000000"/>
                </a:solidFill>
                <a:uFill>
                  <a:solidFill>
                    <a:srgbClr val="000000"/>
                  </a:solidFill>
                </a:uFill>
              </a:rPr>
              <a:t>In this study, the main results of the project will be discussed, which are International Monograph, published by the authors from the project consortium, special issue of Serbian Journal of Management, dedicated to the topic of Industry 4.0 and one software application, created during the project, which can be used for the SWOT analysis of small and medium sized enterprises. </a:t>
            </a:r>
            <a:endParaRPr lang="en-us" sz="2200">
              <a:solidFill>
                <a:srgbClr val="000000"/>
              </a:solidFill>
              <a:uFill>
                <a:solidFill>
                  <a:srgbClr val="000000"/>
                </a:solidFill>
              </a:uFill>
            </a:endParaRPr>
          </a:p>
          <a:p>
            <a:pPr algn="just">
              <a:buNone/>
              <a:defRPr lang="en-us"/>
            </a:pPr>
            <a:r>
              <a:rPr lang="en-us" sz="2200">
                <a:solidFill>
                  <a:srgbClr val="000000"/>
                </a:solidFill>
                <a:uFill>
                  <a:solidFill>
                    <a:srgbClr val="000000"/>
                  </a:solidFill>
                </a:uFill>
              </a:rPr>
              <a:t>Some important conclusions, regarding the possibilities to increase level of digitalisation of the SMEs sector in V4 countries and Serbia, will be discussed in the final segment of the study.</a:t>
            </a:r>
            <a:endParaRPr lang="en-us" sz="1000">
              <a:solidFill>
                <a:srgbClr val="000000"/>
              </a:solidFill>
              <a:uFill>
                <a:solidFill>
                  <a:srgbClr val="000000"/>
                </a:solidFill>
              </a:uFill>
              <a:latin typeface="Courier New" pitchFamily="3" charset="0"/>
              <a:ea typeface="Courier New" pitchFamily="3" charset="0"/>
              <a:cs typeface="Courier New" pitchFamily="3" charset="0"/>
            </a:endParaRPr>
          </a:p>
          <a:p>
            <a:pPr>
              <a:defRPr lang="en-us"/>
            </a:pPr>
          </a:p>
        </p:txBody>
      </p:sp>
      <p:pic>
        <p:nvPicPr>
          <p:cNvPr id="4"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sAGU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MAAAADAAAAAbBMAAE4JAAAQAAAAJgAAAAgAAAD//////////w=="/>
              </a:ext>
            </a:extLst>
          </p:cNvPicPr>
          <p:nvPr/>
        </p:nvPicPr>
        <p:blipFill>
          <a:blip r:embed="rId2"/>
          <a:stretch>
            <a:fillRect/>
          </a:stretch>
        </p:blipFill>
        <p:spPr>
          <a:xfrm>
            <a:off x="121920" y="121920"/>
            <a:ext cx="3035300" cy="1390650"/>
          </a:xfrm>
          <a:prstGeom prst="rect">
            <a:avLst/>
          </a:prstGeom>
          <a:noFill/>
          <a:ln>
            <a:noFill/>
          </a:ln>
          <a:effectLst/>
        </p:spPr>
      </p:pic>
    </p:spTree>
  </p:cSld>
  <p:clrMapOvr>
    <a:masterClrMapping/>
  </p:clrMapOvr>
  <p:timing>
    <p:tnLst>
      <p:par>
        <p:cTn id="1" dur="indefinite" restart="never" nodeType="tmRoot"/>
      </p:par>
    </p:tnLst>
  </p:timing>
</p:sld>
</file>

<file path=ppt/slides/slide2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Designing a business software solution for strategic decision-making in accordance with the available open source concepts of Industry 4.0</a:t>
            </a:r>
            <a:endParaRPr lang="en-us">
              <a:solidFill>
                <a:srgbClr val="000000"/>
              </a:solidFill>
            </a:endParaRPr>
          </a:p>
        </p:txBody>
      </p:sp>
      <p:sp>
        <p:nvSpPr>
          <p:cNvPr id="3"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B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https://mksm.sjm06.com/visegrad-project-2021-possibilities-and-barriers-for-industry-4-0-implementation-in-smes-in-v4-countries-and-serbia/</a:t>
            </a:r>
          </a:p>
        </p:txBody>
      </p:sp>
      <p:sp>
        <p:nvSpPr>
          <p:cNvPr id="4" name="SlideText1"/>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a:pPr>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FMBAADOCAAAvDYAAOUmAAAQAAAAJgAAAAgAAAD//////////w=="/>
              </a:ext>
            </a:extLst>
          </p:cNvPicPr>
          <p:nvPr/>
        </p:nvPicPr>
        <p:blipFill>
          <a:blip r:embed="rId2"/>
          <a:stretch>
            <a:fillRect/>
          </a:stretch>
        </p:blipFill>
        <p:spPr>
          <a:xfrm>
            <a:off x="215265" y="1431290"/>
            <a:ext cx="8682355" cy="4891405"/>
          </a:xfrm>
          <a:prstGeom prst="rect">
            <a:avLst/>
          </a:prstGeom>
          <a:noFill/>
          <a:ln>
            <a:noFill/>
          </a:ln>
          <a:effectLst/>
        </p:spPr>
      </p:pic>
    </p:spTree>
  </p:cSld>
  <p:clrMapOvr>
    <a:masterClrMapping/>
  </p:clrMapOvr>
  <p:timing>
    <p:tnLst>
      <p:par>
        <p:cTn id="1" dur="indefinite" restart="never" nodeType="tmRoot"/>
      </p:par>
    </p:tnLst>
  </p:timing>
</p:sld>
</file>

<file path=ppt/slides/slide2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Designing a business software solution for strategic decision-making in accordance with the available open source concepts of Industry 4.0</a:t>
            </a:r>
            <a:endParaRPr lang="en-us">
              <a:solidFill>
                <a:srgbClr val="000000"/>
              </a:solidFill>
            </a:endParaRPr>
          </a:p>
        </p:txBody>
      </p:sp>
      <p:sp>
        <p:nvSpPr>
          <p:cNvPr id="3"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GcmAABMNgAAlCkAABAAAAAmAAAACAAAAP//////////"/>
              </a:ext>
            </a:extLst>
          </p:cNvSpPr>
          <p:nvPr/>
        </p:nvSpPr>
        <p:spPr>
          <a:xfrm>
            <a:off x="502920" y="6242685"/>
            <a:ext cx="8323580" cy="516255"/>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https://mksm.sjm06.com/visegrad-project-2021-possibilities-and-barriers-for-industry-4-0-implementation-in-smes-in-v4-countries-and-serbia/</a:t>
            </a:r>
          </a:p>
        </p:txBody>
      </p:sp>
      <p:sp>
        <p:nvSpPr>
          <p:cNvPr id="4" name="SlideText1"/>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a:pPr>
          </a:p>
        </p:txBody>
      </p:sp>
      <p:pic>
        <p:nvPicPr>
          <p:cNvPr id="5"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BlRG9jDAAAABAAAAAAAAAAAAAAAEourQ+yxLo/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cDAAD5CAAA+DQAABQlAAAQAAAAJgAAAAgAAAD//////////w=="/>
              </a:ext>
            </a:extLst>
          </p:cNvPicPr>
          <p:nvPr/>
        </p:nvPicPr>
        <p:blipFill>
          <a:blip r:embed="rId2"/>
          <a:stretch>
            <a:fillRect/>
          </a:stretch>
        </p:blipFill>
        <p:spPr>
          <a:xfrm>
            <a:off x="502285" y="1458595"/>
            <a:ext cx="8108315" cy="4568825"/>
          </a:xfrm>
          <a:prstGeom prst="rect">
            <a:avLst/>
          </a:prstGeom>
          <a:noFill/>
          <a:ln>
            <a:noFill/>
          </a:ln>
          <a:effectLst/>
        </p:spPr>
      </p:pic>
    </p:spTree>
  </p:cSld>
  <p:clrMapOvr>
    <a:masterClrMapping/>
  </p:clrMapOvr>
  <p:timing>
    <p:tnLst>
      <p:par>
        <p:cTn id="1" dur="indefinite" restart="never" nodeType="tmRoot"/>
      </p:par>
    </p:tnLst>
  </p:timing>
</p:sld>
</file>

<file path=ppt/slides/slide2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Designing a business software solution for strategic decision-making in accordance with the available open source concepts of Industry 4.0</a:t>
            </a:r>
            <a:endParaRPr lang="en-us">
              <a:solidFill>
                <a:srgbClr val="000000"/>
              </a:solidFill>
            </a:endParaRPr>
          </a:p>
        </p:txBody>
      </p:sp>
      <p:sp>
        <p:nvSpPr>
          <p:cNvPr id="3" name="SlideText1"/>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a:pPr>
          </a:p>
        </p:txBody>
      </p:sp>
      <p:pic>
        <p:nvPicPr>
          <p:cNvPr id="4"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8AQ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BlCQAAUzgAAIMWAAAQAAAAJgAAAAgAAAD//////////w=="/>
              </a:ext>
            </a:extLst>
          </p:cNvPicPr>
          <p:nvPr/>
        </p:nvPicPr>
        <p:blipFill>
          <a:blip r:embed="rId2"/>
          <a:stretch>
            <a:fillRect/>
          </a:stretch>
        </p:blipFill>
        <p:spPr>
          <a:xfrm>
            <a:off x="0" y="1527175"/>
            <a:ext cx="9156065" cy="2132330"/>
          </a:xfrm>
          <a:prstGeom prst="rect">
            <a:avLst/>
          </a:prstGeom>
          <a:noFill/>
          <a:ln>
            <a:noFill/>
          </a:ln>
          <a:effectLst/>
        </p:spPr>
      </p:pic>
      <p:pic>
        <p:nvPicPr>
          <p:cNvPr id="5" name="Picture2"/>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oEAABWFgAAaTUAADAqAAAQAAAAJgAAAAgAAAD//////////w=="/>
              </a:ext>
            </a:extLst>
          </p:cNvPicPr>
          <p:nvPr/>
        </p:nvPicPr>
        <p:blipFill>
          <a:blip r:embed="rId3"/>
          <a:stretch>
            <a:fillRect/>
          </a:stretch>
        </p:blipFill>
        <p:spPr>
          <a:xfrm>
            <a:off x="717550" y="3630930"/>
            <a:ext cx="7964805" cy="3227070"/>
          </a:xfrm>
          <a:prstGeom prst="rect">
            <a:avLst/>
          </a:prstGeom>
          <a:noFill/>
          <a:ln>
            <a:noFill/>
          </a:ln>
          <a:effectLst/>
        </p:spPr>
      </p:pic>
    </p:spTree>
  </p:cSld>
  <p:clrMapOvr>
    <a:masterClrMapping/>
  </p:clrMapOvr>
  <p:timing>
    <p:tnLst>
      <p:par>
        <p:cTn id="1" dur="indefinite" restart="never" nodeType="tmRoot"/>
      </p:par>
    </p:tnLst>
  </p:timing>
</p:sld>
</file>

<file path=ppt/slides/slide2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Designing a business software solution for strategic decision-making in accordance with the available open source concepts of Industry 4.0</a:t>
            </a:r>
            <a:endParaRPr lang="en-us">
              <a:solidFill>
                <a:srgbClr val="000000"/>
              </a:solidFill>
            </a:endParaRPr>
          </a:p>
        </p:txBody>
      </p:sp>
      <p:sp>
        <p:nvSpPr>
          <p:cNvPr id="3" name="SlideText1"/>
          <p:cNvSpPr>
            <a:spLocks noGrp="1" noChangeArrowheads="1"/>
            <a:extLst>
              <a:ext uri="smNativeData">
                <pr:smNativeData xmlns:pr="smNativeData" val="SMDATA_16_0SRqY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AAAAAAmAAAACAAAAAEAAAAAAAAA"/>
              </a:ext>
            </a:extLst>
          </p:cNvSpPr>
          <p:nvPr>
            <p:ph type="body" idx="1"/>
          </p:nvPr>
        </p:nvSpPr>
        <p:spPr>
          <a:xfrm>
            <a:off x="457200" y="1600200"/>
            <a:ext cx="8229600" cy="4526280"/>
          </a:xfrm>
        </p:spPr>
        <p:txBody>
          <a:bodyPr/>
          <a:lstStyle/>
          <a:p>
            <a:pPr marL="342900" marR="0" indent="-342900" algn="just" defTabSz="914400">
              <a:lnSpc>
                <a:spcPct val="100000"/>
              </a:lnSpc>
              <a:spcBef>
                <a:spcPts val="0"/>
              </a:spcBef>
              <a:spcAft>
                <a:spcPts val="0"/>
              </a:spcAft>
              <a:buClrTx/>
              <a:buSzTx/>
              <a:buFont typeface="Arial" pitchFamily="2" charset="0"/>
              <a:buChar char="•"/>
              <a:tabLst/>
              <a:defRPr lang="en-us" sz="950">
                <a:solidFill>
                  <a:srgbClr val="000000"/>
                </a:solidFill>
                <a:latin typeface="TimesNewRomanPSMT" pitchFamily="0" charset="0"/>
                <a:ea typeface="TimesNewRomanPSMT" pitchFamily="0" charset="0"/>
                <a:cs typeface="TimesNewRomanPSMT" pitchFamily="0" charset="0"/>
              </a:defRPr>
            </a:pPr>
            <a:r>
              <a:rPr lang="en-us" sz="2000">
                <a:latin typeface="Calibri" pitchFamily="2" charset="0"/>
                <a:ea typeface="Calibri" pitchFamily="2" charset="0"/>
                <a:cs typeface="Calibri" pitchFamily="2" charset="0"/>
              </a:rPr>
              <a:t>The software application was coded in Python programming environment, using the available packages for the AI, cognitive computing and big data modelling of the cloud stored data - located in Google drive and Google forms.</a:t>
            </a:r>
            <a:endParaRPr lang="en-us" sz="2000">
              <a:latin typeface="Calibri" pitchFamily="2" charset="0"/>
              <a:ea typeface="Calibri" pitchFamily="2" charset="0"/>
              <a:cs typeface="Calibri" pitchFamily="2" charset="0"/>
            </a:endParaRPr>
          </a:p>
          <a:p>
            <a:pPr marL="342900" marR="0" indent="-342900" algn="just" defTabSz="914400">
              <a:lnSpc>
                <a:spcPct val="100000"/>
              </a:lnSpc>
              <a:spcBef>
                <a:spcPts val="0"/>
              </a:spcBef>
              <a:spcAft>
                <a:spcPts val="0"/>
              </a:spcAft>
              <a:buClrTx/>
              <a:buSzTx/>
              <a:buFont typeface="Arial" pitchFamily="2" charset="0"/>
              <a:buChar char="•"/>
              <a:tabLst/>
              <a:defRPr lang="en-us" sz="2000">
                <a:solidFill>
                  <a:srgbClr val="000000"/>
                </a:solidFill>
              </a:defRPr>
            </a:pPr>
            <a:r>
              <a:t>The entire code will soon be available at GitHub: </a:t>
            </a:r>
            <a:r>
              <a:rPr lang="en-us" u="sng">
                <a:solidFill>
                  <a:schemeClr val="hlink"/>
                </a:solidFill>
                <a:hlinkClick r:id="rId2"/>
              </a:rPr>
              <a:t>https://github.com/imihajlovicBor/SWOT</a:t>
            </a:r>
            <a:r>
              <a:t> </a:t>
            </a:r>
          </a:p>
        </p:txBody>
      </p:sp>
      <p:pic>
        <p:nvPicPr>
          <p:cNvPr id="4"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UCAAD0FgAAZRcAAFEgAAAQAAAAJgAAAAgAAAD//////////w=="/>
              </a:ext>
            </a:extLst>
          </p:cNvPicPr>
          <p:nvPr/>
        </p:nvPicPr>
        <p:blipFill>
          <a:blip r:embed="rId3"/>
          <a:stretch>
            <a:fillRect/>
          </a:stretch>
        </p:blipFill>
        <p:spPr>
          <a:xfrm>
            <a:off x="480695" y="3731260"/>
            <a:ext cx="3322320" cy="1522095"/>
          </a:xfrm>
          <a:prstGeom prst="rect">
            <a:avLst/>
          </a:prstGeom>
          <a:noFill/>
          <a:ln>
            <a:noFill/>
          </a:ln>
          <a:effectLst/>
        </p:spPr>
      </p:pic>
    </p:spTree>
  </p:cSld>
  <p:clrMapOvr>
    <a:masterClrMapping/>
  </p:clrMapOvr>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t>About the project</a:t>
            </a: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200"/>
            </a:pPr>
            <a:r>
              <a:t>Modern technologies based on Industry4.0 change the business environment, especially in SMEs. </a:t>
            </a:r>
          </a:p>
          <a:p>
            <a:pPr>
              <a:defRPr lang="en-us" sz="2200"/>
            </a:pPr>
            <a:r>
              <a:t>This opens a new field in research and possibilities for continuing and strengthening academic collaboration among partner institutions in Visegrad countries (V4) and Serbia which the focus would be on acceptance of Industry4.0 concepts in SMEs. </a:t>
            </a:r>
          </a:p>
        </p:txBody>
      </p:sp>
      <p:pic>
        <p:nvPicPr>
          <p:cNvPr id="4" name="Picture1" descr="G:\Zlina ceska predavanje januar\prezentacije\1 TOO FINALNE PREZENTACIJE CESKA\1. GST\IMAGES\Industry_4.0.png"/>
          <p:cNvPicPr>
            <a:picLocks noChangeAspect="1"/>
            <a:extLst>
              <a:ext uri="smNativeData">
                <pr:smNativeData xmlns:pr="smNativeData" val="SMDATA_18_0SRqY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cOAABlFwAAsysAAKIlAAAQAAAAJgAAAAgAAAD//////////w=="/>
              </a:ext>
            </a:extLst>
          </p:cNvPicPr>
          <p:nvPr/>
        </p:nvPicPr>
        <p:blipFill>
          <a:blip r:embed="rId2"/>
          <a:stretch>
            <a:fillRect/>
          </a:stretch>
        </p:blipFill>
        <p:spPr>
          <a:xfrm>
            <a:off x="2341245" y="3803015"/>
            <a:ext cx="4762500" cy="2314575"/>
          </a:xfrm>
          <a:prstGeom prst="rect">
            <a:avLst/>
          </a:prstGeom>
          <a:noFill/>
          <a:ln>
            <a:noFill/>
          </a:ln>
          <a:effectLst/>
        </p:spPr>
      </p:pic>
      <p:sp>
        <p:nvSpPr>
          <p:cNvPr id="5" name="Textbox1"/>
          <p:cNvSpPr txBox="1">
            <a:extLst>
              <a:ext uri="smNativeData">
                <pr:smNativeData xmlns:pr="smNativeData" val="SMDATA_16_0SRqYh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pwIAAPYlAABqNQAAfDkAABAAAAAmAAAACAAAAP//////////"/>
              </a:ext>
            </a:extLst>
          </p:cNvSpPr>
          <p:nvPr/>
        </p:nvSpPr>
        <p:spPr>
          <a:xfrm>
            <a:off x="431165" y="6170930"/>
            <a:ext cx="8251825" cy="3173730"/>
          </a:xfrm>
          <a:prstGeom prst="rect">
            <a:avLst/>
          </a:prstGeom>
          <a:noFill/>
          <a:ln>
            <a:noFill/>
          </a:ln>
          <a:effectLst/>
        </p:spPr>
        <p:txBody>
          <a:bodyPr vert="horz" wrap="square" numCol="1" anchor="t"/>
          <a:lstStyle/>
          <a:p>
            <a:pPr>
              <a:defRPr noProof="1"/>
            </a:pPr>
            <a:r>
              <a:t>Source of Ilustration: </a:t>
            </a:r>
            <a:r>
              <a:rPr u="sng" noProof="1">
                <a:solidFill>
                  <a:schemeClr val="hlink"/>
                </a:solidFill>
                <a:hlinkClick r:id="rId3"/>
              </a:rPr>
              <a:t>https://www.psu.edu/news/research/story/manufacturing-vp-discuss-internet-manufacturing/</a:t>
            </a:r>
            <a:r>
              <a:t>  </a:t>
            </a: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t>Project scope</a:t>
            </a: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AAAAAAmAAAACAAAAAEAAAAAAAAA"/>
              </a:ext>
            </a:extLst>
          </p:cNvSpPr>
          <p:nvPr>
            <p:ph type="body" idx="1"/>
          </p:nvPr>
        </p:nvSpPr>
        <p:spPr>
          <a:xfrm>
            <a:off x="457200" y="1600200"/>
            <a:ext cx="8229600" cy="4526280"/>
          </a:xfrm>
        </p:spPr>
        <p:txBody>
          <a:bodyPr/>
          <a:lstStyle/>
          <a:p>
            <a:pPr marL="342900" marR="0" indent="-342900" algn="just" defTabSz="914400">
              <a:lnSpc>
                <a:spcPct val="100000"/>
              </a:lnSpc>
              <a:spcBef>
                <a:spcPts val="0"/>
              </a:spcBef>
              <a:spcAft>
                <a:spcPts val="0"/>
              </a:spcAft>
              <a:buClrTx/>
              <a:buSzTx/>
              <a:buFont typeface="Arial" pitchFamily="2" charset="0"/>
              <a:buChar char="•"/>
              <a:tabLst/>
              <a:defRPr lang="en-us" sz="2400">
                <a:solidFill>
                  <a:srgbClr val="000000"/>
                </a:solidFill>
              </a:defRPr>
            </a:pPr>
            <a:r>
              <a:t>In the previous project cycle (2018-2019) another research project was completed, focusing on the factors influencing SME failure and possibility of their recovery in Visegrad countries (V4) and Serbia: </a:t>
            </a:r>
            <a:r>
              <a:rPr lang="en-us" u="sng">
                <a:solidFill>
                  <a:schemeClr val="hlink"/>
                </a:solidFill>
                <a:hlinkClick r:id="rId2"/>
              </a:rPr>
              <a:t>https://mksm.sjm06.com/visegrad-project-2018/</a:t>
            </a:r>
            <a:r>
              <a:t>  </a:t>
            </a:r>
          </a:p>
          <a:p>
            <a:pPr marL="342900" marR="0" indent="-342900" algn="just" defTabSz="914400">
              <a:lnSpc>
                <a:spcPct val="100000"/>
              </a:lnSpc>
              <a:spcBef>
                <a:spcPts val="0"/>
              </a:spcBef>
              <a:spcAft>
                <a:spcPts val="0"/>
              </a:spcAft>
              <a:buClrTx/>
              <a:buSzTx/>
              <a:buFont typeface="Arial" pitchFamily="2" charset="0"/>
              <a:buChar char="•"/>
              <a:tabLst/>
              <a:defRPr lang="en-us" sz="2400">
                <a:solidFill>
                  <a:srgbClr val="000000"/>
                </a:solidFill>
              </a:defRPr>
            </a:pPr>
            <a:r>
              <a:t>Based on the obtained results, it was concluded that one of the most significant factor that cause SME failure is the lack of knowledge and experience in the process of digitalization, e.g. implementation of ICT technologies. </a:t>
            </a:r>
          </a:p>
          <a:p>
            <a:pPr marL="342900" marR="0" indent="-342900" algn="just" defTabSz="914400">
              <a:lnSpc>
                <a:spcPct val="100000"/>
              </a:lnSpc>
              <a:spcBef>
                <a:spcPts val="0"/>
              </a:spcBef>
              <a:spcAft>
                <a:spcPts val="0"/>
              </a:spcAft>
              <a:buClrTx/>
              <a:buSzTx/>
              <a:buFont typeface="Arial" pitchFamily="2" charset="0"/>
              <a:buChar char="•"/>
              <a:tabLst/>
              <a:defRPr lang="en-us" sz="2400">
                <a:solidFill>
                  <a:srgbClr val="000000"/>
                </a:solidFill>
              </a:defRPr>
            </a:pPr>
            <a:r>
              <a:t>This indicated that the avaliable tools based on the Industry4.0 can be the choice to improve this situation in SME business. </a:t>
            </a:r>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t>Project partners</a:t>
            </a: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000"/>
            </a:pPr>
            <a:r>
              <a:t>Partners: Official V4 partners that participated in the project activities and the events are:</a:t>
            </a:r>
          </a:p>
          <a:p>
            <a:pPr lvl="1">
              <a:defRPr lang="en-us" sz="2000"/>
            </a:pPr>
            <a:r>
              <a:t>Óbuda University, Keleti Faculty of Business and Management – Hungary; web-page of the partner institution: </a:t>
            </a:r>
            <a:r>
              <a:rPr lang="en-us" u="sng">
                <a:solidFill>
                  <a:schemeClr val="hlink"/>
                </a:solidFill>
                <a:hlinkClick r:id="rId2"/>
              </a:rPr>
              <a:t>http://uni-obuda.hu</a:t>
            </a:r>
            <a:endParaRPr lang="en-us" u="sng">
              <a:solidFill>
                <a:schemeClr val="hlink"/>
              </a:solidFill>
              <a:hlinkClick r:id="rId2"/>
            </a:endParaRPr>
          </a:p>
          <a:p>
            <a:pPr lvl="1">
              <a:defRPr lang="en-us" sz="2000"/>
            </a:pPr>
            <a:r>
              <a:t>University of Ss. Cyril and Methodius in Trnava; web-page of the partner institution: </a:t>
            </a:r>
            <a:r>
              <a:rPr lang="en-us" u="sng">
                <a:solidFill>
                  <a:schemeClr val="hlink"/>
                </a:solidFill>
                <a:hlinkClick r:id="rId3"/>
              </a:rPr>
              <a:t>http://www.ucm.sk</a:t>
            </a:r>
            <a:endParaRPr lang="en-us" u="sng">
              <a:solidFill>
                <a:schemeClr val="hlink"/>
              </a:solidFill>
              <a:hlinkClick r:id="rId3"/>
            </a:endParaRPr>
          </a:p>
          <a:p>
            <a:pPr lvl="1">
              <a:defRPr lang="en-us" sz="2000"/>
            </a:pPr>
            <a:r>
              <a:t>Tomas Bata University in Zlin – Czech Republic ; web-page of the partner institution: </a:t>
            </a:r>
            <a:r>
              <a:rPr lang="en-us" u="sng">
                <a:solidFill>
                  <a:schemeClr val="hlink"/>
                </a:solidFill>
                <a:hlinkClick r:id="rId4"/>
              </a:rPr>
              <a:t>www.utb.cz</a:t>
            </a:r>
            <a:endParaRPr lang="en-us" u="sng">
              <a:solidFill>
                <a:schemeClr val="hlink"/>
              </a:solidFill>
              <a:hlinkClick r:id="rId4"/>
            </a:endParaRPr>
          </a:p>
          <a:p>
            <a:pPr lvl="1">
              <a:defRPr lang="en-us" sz="2000"/>
            </a:pPr>
            <a:r>
              <a:t>University of Economics in Katowice  – Poland; web-page of the partner institution: </a:t>
            </a:r>
            <a:r>
              <a:rPr lang="en-us" u="sng">
                <a:solidFill>
                  <a:schemeClr val="hlink"/>
                </a:solidFill>
                <a:hlinkClick r:id="rId5"/>
              </a:rPr>
              <a:t>http://www.ue.katowice.pl/</a:t>
            </a:r>
            <a:endParaRPr lang="en-us" u="sng">
              <a:solidFill>
                <a:schemeClr val="hlink"/>
              </a:solidFill>
              <a:hlinkClick r:id="rId5"/>
            </a:endParaRPr>
          </a:p>
          <a:p>
            <a:pPr lvl="1">
              <a:defRPr lang="en-us" sz="2000"/>
            </a:pPr>
            <a:r>
              <a:t>Univeersity of Belgrade, Technical faculty in Bor: </a:t>
            </a:r>
            <a:r>
              <a:rPr lang="en-us" u="sng">
                <a:solidFill>
                  <a:schemeClr val="hlink"/>
                </a:solidFill>
                <a:hlinkClick r:id="rId6"/>
              </a:rPr>
              <a:t>https://www.tfbor.bg.ac.rs/</a:t>
            </a:r>
            <a:r>
              <a:t> </a:t>
            </a:r>
          </a:p>
          <a:p>
            <a:pPr>
              <a:defRPr lang="en-us" sz="2000"/>
            </a:pPr>
            <a:r>
              <a:t>Implementation period of the project: 01/06/2021–01/05/2022</a:t>
            </a:r>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a:pPr>
            <a:r>
              <a:t>Project activities</a:t>
            </a: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Q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AAAAAAmAAAACAAAAAEAAAAAAAAA"/>
              </a:ext>
            </a:extLst>
          </p:cNvSpPr>
          <p:nvPr>
            <p:ph type="body" idx="1"/>
          </p:nvPr>
        </p:nvSpPr>
        <p:spPr>
          <a:xfrm>
            <a:off x="457200" y="1600200"/>
            <a:ext cx="8229600" cy="4526280"/>
          </a:xfrm>
        </p:spPr>
        <p:txBody>
          <a:bodyPr/>
          <a:lstStyle/>
          <a:p>
            <a:pPr marL="342900" marR="0" indent="-342900" algn="just" defTabSz="914400">
              <a:lnSpc>
                <a:spcPct val="100000"/>
              </a:lnSpc>
              <a:spcBef>
                <a:spcPts val="0"/>
              </a:spcBef>
              <a:spcAft>
                <a:spcPts val="0"/>
              </a:spcAft>
              <a:buClrTx/>
              <a:buSzTx/>
              <a:buFont typeface="Arial" pitchFamily="2" charset="0"/>
              <a:buChar char="•"/>
              <a:tabLst/>
              <a:defRPr lang="en-us" sz="2150">
                <a:solidFill>
                  <a:srgbClr val="000000"/>
                </a:solidFill>
              </a:defRPr>
            </a:pPr>
            <a:r>
              <a:t>Identifying the needs, possibilities, and barriers for digitalization and Industry 4.0 concepts implementation in the SMEs in V4 and Serbia;</a:t>
            </a:r>
          </a:p>
          <a:p>
            <a:pPr marL="342900" marR="0" indent="-342900" algn="just" defTabSz="914400">
              <a:lnSpc>
                <a:spcPct val="100000"/>
              </a:lnSpc>
              <a:spcBef>
                <a:spcPts val="0"/>
              </a:spcBef>
              <a:spcAft>
                <a:spcPts val="0"/>
              </a:spcAft>
              <a:buClrTx/>
              <a:buSzTx/>
              <a:buFont typeface="Arial" pitchFamily="2" charset="0"/>
              <a:buChar char="•"/>
              <a:tabLst/>
              <a:defRPr lang="en-us" sz="2150">
                <a:solidFill>
                  <a:srgbClr val="000000"/>
                </a:solidFill>
              </a:defRPr>
            </a:pPr>
            <a:r>
              <a:t>Developing the integrated methodological approach that will be applied in practice;</a:t>
            </a:r>
          </a:p>
          <a:p>
            <a:pPr marL="342900" marR="0" indent="-342900" algn="just" defTabSz="914400">
              <a:lnSpc>
                <a:spcPct val="100000"/>
              </a:lnSpc>
              <a:spcBef>
                <a:spcPts val="0"/>
              </a:spcBef>
              <a:spcAft>
                <a:spcPts val="0"/>
              </a:spcAft>
              <a:buClrTx/>
              <a:buSzTx/>
              <a:buFont typeface="Arial" pitchFamily="2" charset="0"/>
              <a:buChar char="•"/>
              <a:tabLst/>
              <a:defRPr lang="en-us" sz="2150">
                <a:solidFill>
                  <a:srgbClr val="000000"/>
                </a:solidFill>
              </a:defRPr>
            </a:pPr>
            <a:r>
              <a:t>Publishing the special issue of Serbian Journal of Management dedicated to the project results;</a:t>
            </a:r>
          </a:p>
          <a:p>
            <a:pPr marL="342900" marR="0" indent="-342900" algn="just" defTabSz="914400">
              <a:lnSpc>
                <a:spcPct val="100000"/>
              </a:lnSpc>
              <a:spcBef>
                <a:spcPts val="0"/>
              </a:spcBef>
              <a:spcAft>
                <a:spcPts val="0"/>
              </a:spcAft>
              <a:buClrTx/>
              <a:buSzTx/>
              <a:buFont typeface="Arial" pitchFamily="2" charset="0"/>
              <a:buChar char="•"/>
              <a:tabLst/>
              <a:defRPr lang="en-us" sz="2150">
                <a:solidFill>
                  <a:srgbClr val="000000"/>
                </a:solidFill>
              </a:defRPr>
            </a:pPr>
            <a:r>
              <a:t>Designing a business software solution for strategic decision-making in accordance with the available open source concepts of Industry 4.0;</a:t>
            </a:r>
          </a:p>
          <a:p>
            <a:pPr marL="342900" marR="0" indent="-342900" algn="just" defTabSz="914400">
              <a:lnSpc>
                <a:spcPct val="100000"/>
              </a:lnSpc>
              <a:spcBef>
                <a:spcPts val="0"/>
              </a:spcBef>
              <a:spcAft>
                <a:spcPts val="0"/>
              </a:spcAft>
              <a:buClrTx/>
              <a:buSzTx/>
              <a:buFont typeface="Arial" pitchFamily="2" charset="0"/>
              <a:buChar char="•"/>
              <a:tabLst/>
              <a:defRPr lang="en-us" sz="2150">
                <a:solidFill>
                  <a:srgbClr val="000000"/>
                </a:solidFill>
              </a:defRPr>
            </a:pPr>
            <a:r>
              <a:t>Publishing one Monograpgh with the results obtained during the project research;</a:t>
            </a:r>
          </a:p>
          <a:p>
            <a:pPr marL="342900" marR="0" indent="-342900" algn="just" defTabSz="914400">
              <a:lnSpc>
                <a:spcPct val="100000"/>
              </a:lnSpc>
              <a:spcBef>
                <a:spcPts val="0"/>
              </a:spcBef>
              <a:spcAft>
                <a:spcPts val="0"/>
              </a:spcAft>
              <a:buClrTx/>
              <a:buSzTx/>
              <a:buFont typeface="Arial" pitchFamily="2" charset="0"/>
              <a:buChar char="•"/>
              <a:tabLst/>
              <a:defRPr lang="en-us" sz="2150">
                <a:solidFill>
                  <a:srgbClr val="000000"/>
                </a:solidFill>
              </a:defRPr>
            </a:pPr>
            <a:r>
              <a:t>Introducing a special field of Industry 4.0 applications within the existing accreditated courses in the curriculum of the Technical Faculty in Bor, Department of Management. </a:t>
            </a:r>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a:pPr>
            <a:r>
              <a:t>Researchers prepared the questionnaire form and the hypothetical research framework (model), based on which the survey was conducted among the owners, entrepreneurs and their employees. The survey was placed on the Google form: </a:t>
            </a:r>
            <a:r>
              <a:rPr lang="en-us" u="sng">
                <a:solidFill>
                  <a:schemeClr val="hlink"/>
                </a:solidFill>
                <a:hlinkClick r:id="rId2"/>
              </a:rPr>
              <a:t>https://docs.google.com/forms/d/e/1FAIpQLSfxysCGc6qg9X9yfmmv2MPMMgqjUmhuyk-CLmDoi8f5cZqy5A/viewform</a:t>
            </a:r>
            <a:r>
              <a:t> </a:t>
            </a: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a:pPr>
            <a:r>
              <a:t> </a:t>
            </a:r>
          </a:p>
        </p:txBody>
      </p:sp>
      <p:pic>
        <p:nvPicPr>
          <p:cNvPr id="4"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BFCQAAoBIAADAqAAAQAAAAJgAAAAgAAAD//////////w=="/>
              </a:ext>
            </a:extLst>
          </p:cNvPicPr>
          <p:nvPr/>
        </p:nvPicPr>
        <p:blipFill>
          <a:blip r:embed="rId2"/>
          <a:stretch>
            <a:fillRect/>
          </a:stretch>
        </p:blipFill>
        <p:spPr>
          <a:xfrm>
            <a:off x="0" y="1506855"/>
            <a:ext cx="3027680" cy="5351145"/>
          </a:xfrm>
          <a:prstGeom prst="rect">
            <a:avLst/>
          </a:prstGeom>
          <a:noFill/>
          <a:ln>
            <a:noFill/>
          </a:ln>
          <a:effectLst/>
        </p:spPr>
      </p:pic>
      <p:pic>
        <p:nvPicPr>
          <p:cNvPr id="5" name="Picture2"/>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sSAAC2CQAA8SYAADAqAAAQAAAAJgAAAAgAAAD//////////w=="/>
              </a:ext>
            </a:extLst>
          </p:cNvPicPr>
          <p:nvPr/>
        </p:nvPicPr>
        <p:blipFill>
          <a:blip r:embed="rId3"/>
          <a:stretch>
            <a:fillRect/>
          </a:stretch>
        </p:blipFill>
        <p:spPr>
          <a:xfrm>
            <a:off x="3085465" y="1578610"/>
            <a:ext cx="3244850" cy="5279390"/>
          </a:xfrm>
          <a:prstGeom prst="rect">
            <a:avLst/>
          </a:prstGeom>
          <a:noFill/>
          <a:ln>
            <a:noFill/>
          </a:ln>
          <a:effectLst/>
        </p:spPr>
      </p:pic>
      <p:pic>
        <p:nvPicPr>
          <p:cNvPr id="6" name="Picture3"/>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JskAACkCAAAQDgAADAqAAAQAAAAJgAAAAgAAAD//////////w=="/>
              </a:ext>
            </a:extLst>
          </p:cNvPicPr>
          <p:nvPr/>
        </p:nvPicPr>
        <p:blipFill>
          <a:blip r:embed="rId4"/>
          <a:stretch>
            <a:fillRect/>
          </a:stretch>
        </p:blipFill>
        <p:spPr>
          <a:xfrm>
            <a:off x="5950585" y="1404620"/>
            <a:ext cx="3193415" cy="5453380"/>
          </a:xfrm>
          <a:prstGeom prst="rect">
            <a:avLst/>
          </a:prstGeom>
          <a:noFill/>
          <a:ln>
            <a:noFill/>
          </a:ln>
          <a:effectLst/>
        </p:spPr>
      </p:pic>
    </p:spTree>
  </p:cSld>
  <p:clrMapOvr>
    <a:masterClrMapping/>
  </p:clrMapOvr>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6_0SRq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LEBAABwNQAAuQgAABAAAAAmAAAACAAAAAAAAAAAAAAA"/>
              </a:ext>
            </a:extLst>
          </p:cNvSpPr>
          <p:nvPr>
            <p:ph type="title"/>
          </p:nvPr>
        </p:nvSpPr>
        <p:spPr/>
        <p:txBody>
          <a:bodyPr/>
          <a:lstStyle/>
          <a:p>
            <a:pPr>
              <a:defRPr lang="en-us" sz="2400" b="1"/>
            </a:pPr>
            <a:r>
              <a:t>Project results: </a:t>
            </a:r>
            <a:r>
              <a:rPr lang="en-us">
                <a:solidFill>
                  <a:srgbClr val="000000"/>
                </a:solidFill>
              </a:rPr>
              <a:t>Identifying the needs, possibilities, and barriers for digitalization and Industry 4.0 concepts implementation in the SMEs in V4 and Serbia</a:t>
            </a:r>
            <a:endParaRPr lang="en-us">
              <a:solidFill>
                <a:srgbClr val="000000"/>
              </a:solidFill>
            </a:endParaRPr>
          </a:p>
        </p:txBody>
      </p:sp>
      <p:sp>
        <p:nvSpPr>
          <p:cNvPr id="3" name="SlideText1"/>
          <p:cNvSpPr>
            <a:spLocks noGrp="1" noChangeArrowheads="1"/>
            <a:extLst>
              <a:ext uri="smNativeData">
                <pr:smNativeData xmlns:pr="smNativeData" val="SMDATA_16_0SRqYhMAAAAlAAAAZA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0AIAANgJAABwNQAAsCUAABAAAAAmAAAACAAAAAAAAAAAAAAA"/>
              </a:ext>
            </a:extLst>
          </p:cNvSpPr>
          <p:nvPr>
            <p:ph type="body" idx="1"/>
          </p:nvPr>
        </p:nvSpPr>
        <p:spPr/>
        <p:txBody>
          <a:bodyPr/>
          <a:lstStyle/>
          <a:p>
            <a:pPr>
              <a:defRPr lang="en-us" sz="2000"/>
            </a:pPr>
            <a:r>
              <a:t>Demographic profile of respondents and SMEs in Hungary and in Slovakia(nHU=112; nSK=100)</a:t>
            </a:r>
          </a:p>
        </p:txBody>
      </p:sp>
      <p:pic>
        <p:nvPicPr>
          <p:cNvPr id="4" name="Picture1"/>
          <p:cNvPicPr>
            <a:picLocks noChangeAspect="1"/>
            <a:extLst>
              <a:ext uri="smNativeData">
                <pr:smNativeData xmlns:pr="smNativeData" val="SMDATA_18_0SRq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EwFAAACDwAARzQAAKMkAAAQAAAAJgAAAAgAAAD//////////w=="/>
              </a:ext>
            </a:extLst>
          </p:cNvPicPr>
          <p:nvPr/>
        </p:nvPicPr>
        <p:blipFill>
          <a:blip r:embed="rId2"/>
          <a:stretch>
            <a:fillRect/>
          </a:stretch>
        </p:blipFill>
        <p:spPr>
          <a:xfrm>
            <a:off x="861060" y="2439670"/>
            <a:ext cx="7637145" cy="3515995"/>
          </a:xfrm>
          <a:prstGeom prst="rect">
            <a:avLst/>
          </a:prstGeom>
          <a:noFill/>
          <a:ln>
            <a:noFill/>
          </a:ln>
          <a:effectLst/>
        </p:spPr>
      </p:pic>
      <p:sp>
        <p:nvSpPr>
          <p:cNvPr id="5" name="Textbox1"/>
          <p:cNvSpPr txBox="1">
            <a:extLst>
              <a:ext uri="smNativeData">
                <pr:smNativeData xmlns:pr="smNativeData" val="SMDATA_16_0SRqYh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MAABQlAACmMwAARCgAAAAgAAAmAAAACAAAAP//////////"/>
              </a:ext>
            </a:extLst>
          </p:cNvSpPr>
          <p:nvPr/>
        </p:nvSpPr>
        <p:spPr>
          <a:xfrm>
            <a:off x="502920" y="6027420"/>
            <a:ext cx="7893050" cy="518160"/>
          </a:xfrm>
          <a:prstGeom prst="rect">
            <a:avLst/>
          </a:prstGeom>
          <a:noFill/>
          <a:ln>
            <a:noFill/>
          </a:ln>
          <a:effectLst/>
        </p:spPr>
        <p:txBody>
          <a:bodyPr vert="horz" wrap="square" numCol="1" anchor="t"/>
          <a:lstStyle/>
          <a:p>
            <a:pPr marL="0" marR="0" indent="0" algn="l" defTabSz="914400">
              <a:lnSpc>
                <a:spcPct val="100000"/>
              </a:lnSpc>
              <a:spcBef>
                <a:spcPts val="0"/>
              </a:spcBef>
              <a:spcAft>
                <a:spcPts val="0"/>
              </a:spcAft>
              <a:buNone/>
              <a:tabLst/>
              <a:defRPr sz="1400" i="1" noProof="1">
                <a:solidFill>
                  <a:srgbClr val="000000"/>
                </a:solidFill>
              </a:defRPr>
            </a:pPr>
            <a:r>
              <a:t>Source: </a:t>
            </a:r>
            <a:r>
              <a:rPr sz="1000" noProof="1"/>
              <a:t> </a:t>
            </a:r>
            <a:r>
              <a:rPr sz="1000" i="0"/>
              <a:t> </a:t>
            </a:r>
            <a:r>
              <a:rPr sz="1200" b="1" i="0">
                <a:latin typeface="CIDFont+F1" pitchFamily="0" charset="0"/>
                <a:ea typeface="CIDFont+F1" pitchFamily="0" charset="0"/>
                <a:cs typeface="CIDFont+F1" pitchFamily="0" charset="0"/>
              </a:rPr>
              <a:t>Reka Saary, Judit Karpati-Daroczi</a:t>
            </a:r>
            <a:r>
              <a:t>,</a:t>
            </a:r>
            <a:r>
              <a:rPr sz="1200" b="1" i="0">
                <a:latin typeface="CIDFont+F1" pitchFamily="0" charset="0"/>
                <a:ea typeface="CIDFont+F1" pitchFamily="0" charset="0"/>
                <a:cs typeface="CIDFont+F1" pitchFamily="0" charset="0"/>
              </a:rPr>
              <a:t> Andrea Tick,</a:t>
            </a:r>
            <a:r>
              <a:t> Serbian Journal of Management 17 (1) (2022) 33 - 49, </a:t>
            </a:r>
            <a:r>
              <a:rPr u="sng" noProof="1">
                <a:solidFill>
                  <a:schemeClr val="hlink"/>
                </a:solidFill>
                <a:hlinkClick r:id="rId3"/>
              </a:rPr>
              <a:t>https://aseestant.ceon.rs/index.php/sjm/article/view/36437/19909</a:t>
            </a:r>
            <a:endParaRPr u="sng" noProof="1">
              <a:solidFill>
                <a:schemeClr val="hlink"/>
              </a:solidFill>
              <a:hlinkClick r:id="rId3"/>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implementation of the numerical model for predicting the values of ecological footprint, based on the Monte Carlo methodology</dc:title>
  <dc:subject/>
  <dc:creator>Ivan Mihajlovic</dc:creator>
  <cp:keywords/>
  <dc:description/>
  <cp:lastModifiedBy>Ivan Mihajlovic</cp:lastModifiedBy>
  <cp:revision>0</cp:revision>
  <dcterms:created xsi:type="dcterms:W3CDTF">2018-11-14T07:12:21Z</dcterms:created>
  <dcterms:modified xsi:type="dcterms:W3CDTF">2022-04-28T05:23:29Z</dcterms:modified>
</cp:coreProperties>
</file>